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4"/>
  </p:notesMasterIdLst>
  <p:handoutMasterIdLst>
    <p:handoutMasterId r:id="rId85"/>
  </p:handoutMasterIdLst>
  <p:sldIdLst>
    <p:sldId id="269" r:id="rId2"/>
    <p:sldId id="382" r:id="rId3"/>
    <p:sldId id="436" r:id="rId4"/>
    <p:sldId id="273" r:id="rId5"/>
    <p:sldId id="274" r:id="rId6"/>
    <p:sldId id="278" r:id="rId7"/>
    <p:sldId id="275" r:id="rId8"/>
    <p:sldId id="276" r:id="rId9"/>
    <p:sldId id="437" r:id="rId10"/>
    <p:sldId id="445" r:id="rId11"/>
    <p:sldId id="288" r:id="rId12"/>
    <p:sldId id="439" r:id="rId13"/>
    <p:sldId id="397" r:id="rId14"/>
    <p:sldId id="281" r:id="rId15"/>
    <p:sldId id="296" r:id="rId16"/>
    <p:sldId id="284" r:id="rId17"/>
    <p:sldId id="285" r:id="rId18"/>
    <p:sldId id="443" r:id="rId19"/>
    <p:sldId id="415" r:id="rId20"/>
    <p:sldId id="295" r:id="rId21"/>
    <p:sldId id="409" r:id="rId22"/>
    <p:sldId id="411" r:id="rId23"/>
    <p:sldId id="403" r:id="rId24"/>
    <p:sldId id="404" r:id="rId25"/>
    <p:sldId id="405" r:id="rId26"/>
    <p:sldId id="406" r:id="rId27"/>
    <p:sldId id="412" r:id="rId28"/>
    <p:sldId id="375" r:id="rId29"/>
    <p:sldId id="438" r:id="rId30"/>
    <p:sldId id="384" r:id="rId31"/>
    <p:sldId id="299" r:id="rId32"/>
    <p:sldId id="416" r:id="rId33"/>
    <p:sldId id="441" r:id="rId34"/>
    <p:sldId id="307" r:id="rId35"/>
    <p:sldId id="301" r:id="rId36"/>
    <p:sldId id="417" r:id="rId37"/>
    <p:sldId id="308" r:id="rId38"/>
    <p:sldId id="396" r:id="rId39"/>
    <p:sldId id="309" r:id="rId40"/>
    <p:sldId id="310" r:id="rId41"/>
    <p:sldId id="313" r:id="rId42"/>
    <p:sldId id="419" r:id="rId43"/>
    <p:sldId id="317" r:id="rId44"/>
    <p:sldId id="414" r:id="rId45"/>
    <p:sldId id="318" r:id="rId46"/>
    <p:sldId id="386" r:id="rId47"/>
    <p:sldId id="319" r:id="rId48"/>
    <p:sldId id="418" r:id="rId49"/>
    <p:sldId id="442" r:id="rId50"/>
    <p:sldId id="323" r:id="rId51"/>
    <p:sldId id="322" r:id="rId52"/>
    <p:sldId id="326" r:id="rId53"/>
    <p:sldId id="387" r:id="rId54"/>
    <p:sldId id="393" r:id="rId55"/>
    <p:sldId id="327" r:id="rId56"/>
    <p:sldId id="328" r:id="rId57"/>
    <p:sldId id="440" r:id="rId58"/>
    <p:sldId id="392" r:id="rId59"/>
    <p:sldId id="330" r:id="rId60"/>
    <p:sldId id="446" r:id="rId61"/>
    <p:sldId id="329" r:id="rId62"/>
    <p:sldId id="420" r:id="rId63"/>
    <p:sldId id="421" r:id="rId64"/>
    <p:sldId id="435" r:id="rId65"/>
    <p:sldId id="391" r:id="rId66"/>
    <p:sldId id="333" r:id="rId67"/>
    <p:sldId id="334" r:id="rId68"/>
    <p:sldId id="407" r:id="rId69"/>
    <p:sldId id="399" r:id="rId70"/>
    <p:sldId id="444" r:id="rId71"/>
    <p:sldId id="383" r:id="rId72"/>
    <p:sldId id="447" r:id="rId73"/>
    <p:sldId id="381" r:id="rId74"/>
    <p:sldId id="332" r:id="rId75"/>
    <p:sldId id="422" r:id="rId76"/>
    <p:sldId id="408" r:id="rId77"/>
    <p:sldId id="423" r:id="rId78"/>
    <p:sldId id="424" r:id="rId79"/>
    <p:sldId id="371" r:id="rId80"/>
    <p:sldId id="389" r:id="rId81"/>
    <p:sldId id="372" r:id="rId82"/>
    <p:sldId id="373" r:id="rId83"/>
  </p:sldIdLst>
  <p:sldSz cx="9144000" cy="6858000" type="screen4x3"/>
  <p:notesSz cx="7077075" cy="9363075"/>
  <p:custShowLst>
    <p:custShow name="mainshow" id="0">
      <p:sldLst/>
    </p:custShow>
    <p:custShow name="CERC" id="1">
      <p:sldLst/>
    </p:custShow>
    <p:custShow name="UCP" id="2">
      <p:sldLst/>
    </p:custShow>
    <p:custShow name="UAC" id="3">
      <p:sldLst/>
    </p:custShow>
    <p:custShow name="WHARTON" id="4">
      <p:sldLst/>
    </p:custShow>
    <p:custShow name="CSLCE" id="5">
      <p:sldLst/>
    </p:custShow>
    <p:custShow name="CIT" id="6">
      <p:sldLst/>
    </p:custShow>
    <p:custShow name="NCSUE" id="7">
      <p:sldLst/>
    </p:custShow>
    <p:custShow name="EWSI" id="8">
      <p:sldLst/>
    </p:custShow>
    <p:custShow name="Museum" id="9">
      <p:sldLst/>
    </p:custShow>
    <p:custShow name="CCED" id="10">
      <p:sldLst/>
    </p:custShow>
    <p:custShow name="APUOE" id="11">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3696">
          <p15:clr>
            <a:srgbClr val="A4A3A4"/>
          </p15:clr>
        </p15:guide>
        <p15:guide id="2" orient="horz" pos="432">
          <p15:clr>
            <a:srgbClr val="A4A3A4"/>
          </p15:clr>
        </p15:guide>
        <p15:guide id="3" orient="horz" pos="4032">
          <p15:clr>
            <a:srgbClr val="A4A3A4"/>
          </p15:clr>
        </p15:guide>
        <p15:guide id="4" orient="horz" pos="3888">
          <p15:clr>
            <a:srgbClr val="A4A3A4"/>
          </p15:clr>
        </p15:guide>
        <p15:guide id="5" orient="horz" pos="1008">
          <p15:clr>
            <a:srgbClr val="A4A3A4"/>
          </p15:clr>
        </p15:guide>
        <p15:guide id="6" pos="720">
          <p15:clr>
            <a:srgbClr val="A4A3A4"/>
          </p15:clr>
        </p15:guide>
        <p15:guide id="7" pos="1584">
          <p15:clr>
            <a:srgbClr val="A4A3A4"/>
          </p15:clr>
        </p15:guide>
        <p15:guide id="8" pos="3792">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a:srgbClr val="6E6E6E"/>
    <a:srgbClr val="595959"/>
    <a:srgbClr val="3C9C2A"/>
    <a:srgbClr val="0DB14B"/>
    <a:srgbClr val="F3EDDB"/>
    <a:srgbClr val="C3C1A3"/>
    <a:srgbClr val="CACED6"/>
    <a:srgbClr val="550056"/>
    <a:srgbClr val="7D9D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0" autoAdjust="0"/>
    <p:restoredTop sz="62867" autoAdjust="0"/>
  </p:normalViewPr>
  <p:slideViewPr>
    <p:cSldViewPr showGuides="1">
      <p:cViewPr varScale="1">
        <p:scale>
          <a:sx n="71" d="100"/>
          <a:sy n="71" d="100"/>
        </p:scale>
        <p:origin x="2976" y="78"/>
      </p:cViewPr>
      <p:guideLst>
        <p:guide orient="horz" pos="3696"/>
        <p:guide orient="horz" pos="432"/>
        <p:guide orient="horz" pos="4032"/>
        <p:guide orient="horz" pos="3888"/>
        <p:guide orient="horz" pos="1008"/>
        <p:guide pos="720"/>
        <p:guide pos="1584"/>
        <p:guide pos="3792"/>
      </p:guideLst>
    </p:cSldViewPr>
  </p:slideViewPr>
  <p:outlineViewPr>
    <p:cViewPr>
      <p:scale>
        <a:sx n="25" d="100"/>
        <a:sy n="25" d="100"/>
      </p:scale>
      <p:origin x="0" y="0"/>
    </p:cViewPr>
  </p:outlineViewPr>
  <p:notesTextViewPr>
    <p:cViewPr>
      <p:scale>
        <a:sx n="3" d="2"/>
        <a:sy n="3" d="2"/>
      </p:scale>
      <p:origin x="0" y="0"/>
    </p:cViewPr>
  </p:notesTextViewPr>
  <p:sorterViewPr>
    <p:cViewPr>
      <p:scale>
        <a:sx n="130" d="100"/>
        <a:sy n="130" d="100"/>
      </p:scale>
      <p:origin x="0" y="0"/>
    </p:cViewPr>
  </p:sorterViewPr>
  <p:notesViewPr>
    <p:cSldViewPr snapToGrid="0" snapToObjects="1">
      <p:cViewPr>
        <p:scale>
          <a:sx n="110" d="100"/>
          <a:sy n="110" d="100"/>
        </p:scale>
        <p:origin x="1608" y="-13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29EE2-9D94-4064-A322-4E08DB713D3E}" type="doc">
      <dgm:prSet loTypeId="urn:microsoft.com/office/officeart/2005/8/layout/chevron1" loCatId="process" qsTypeId="urn:microsoft.com/office/officeart/2005/8/quickstyle/simple1" qsCatId="simple" csTypeId="urn:microsoft.com/office/officeart/2005/8/colors/colorful3" csCatId="colorful" phldr="1"/>
      <dgm:spPr/>
    </dgm:pt>
    <dgm:pt modelId="{DD4D92DD-6D02-47A3-9551-25F208826D05}">
      <dgm:prSet phldrT="[Text]"/>
      <dgm:spPr/>
      <dgm:t>
        <a:bodyPr/>
        <a:lstStyle/>
        <a:p>
          <a:r>
            <a:rPr lang="en-US" dirty="0"/>
            <a:t>Burden</a:t>
          </a:r>
        </a:p>
      </dgm:t>
    </dgm:pt>
    <dgm:pt modelId="{07C70C6F-9A24-4E48-BD2E-6F7C965875EB}" type="parTrans" cxnId="{E4BE94C3-DBB9-4E86-B429-D1F62272C0E3}">
      <dgm:prSet/>
      <dgm:spPr/>
      <dgm:t>
        <a:bodyPr/>
        <a:lstStyle/>
        <a:p>
          <a:endParaRPr lang="en-US"/>
        </a:p>
      </dgm:t>
    </dgm:pt>
    <dgm:pt modelId="{C2132424-EFE2-4A11-BECC-BB0842B9A298}" type="sibTrans" cxnId="{E4BE94C3-DBB9-4E86-B429-D1F62272C0E3}">
      <dgm:prSet/>
      <dgm:spPr/>
      <dgm:t>
        <a:bodyPr/>
        <a:lstStyle/>
        <a:p>
          <a:endParaRPr lang="en-US"/>
        </a:p>
      </dgm:t>
    </dgm:pt>
    <dgm:pt modelId="{514A6113-A6B8-4535-8D23-5B852D4121AF}">
      <dgm:prSet phldrT="[Text]"/>
      <dgm:spPr/>
      <dgm:t>
        <a:bodyPr/>
        <a:lstStyle/>
        <a:p>
          <a:r>
            <a:rPr lang="en-US" dirty="0"/>
            <a:t>Opportunity</a:t>
          </a:r>
        </a:p>
      </dgm:t>
    </dgm:pt>
    <dgm:pt modelId="{8EB4412A-72C9-40AA-A259-7EC3F5AE1B65}" type="parTrans" cxnId="{A16263D6-9269-4F1E-8AE7-5F5ACB2DD3CF}">
      <dgm:prSet/>
      <dgm:spPr/>
      <dgm:t>
        <a:bodyPr/>
        <a:lstStyle/>
        <a:p>
          <a:endParaRPr lang="en-US"/>
        </a:p>
      </dgm:t>
    </dgm:pt>
    <dgm:pt modelId="{8B80582F-EB43-4B3B-8D8D-B8D44A373EF4}" type="sibTrans" cxnId="{A16263D6-9269-4F1E-8AE7-5F5ACB2DD3CF}">
      <dgm:prSet/>
      <dgm:spPr/>
      <dgm:t>
        <a:bodyPr/>
        <a:lstStyle/>
        <a:p>
          <a:endParaRPr lang="en-US"/>
        </a:p>
      </dgm:t>
    </dgm:pt>
    <dgm:pt modelId="{F25A1BEA-9838-4DF6-A86B-B783CE752895}" type="pres">
      <dgm:prSet presAssocID="{B1C29EE2-9D94-4064-A322-4E08DB713D3E}" presName="Name0" presStyleCnt="0">
        <dgm:presLayoutVars>
          <dgm:dir/>
          <dgm:animLvl val="lvl"/>
          <dgm:resizeHandles val="exact"/>
        </dgm:presLayoutVars>
      </dgm:prSet>
      <dgm:spPr/>
    </dgm:pt>
    <dgm:pt modelId="{B8CE7CCE-3CDD-4533-99CC-0CC8A1BA3385}" type="pres">
      <dgm:prSet presAssocID="{DD4D92DD-6D02-47A3-9551-25F208826D05}" presName="parTxOnly" presStyleLbl="node1" presStyleIdx="0" presStyleCnt="2">
        <dgm:presLayoutVars>
          <dgm:chMax val="0"/>
          <dgm:chPref val="0"/>
          <dgm:bulletEnabled val="1"/>
        </dgm:presLayoutVars>
      </dgm:prSet>
      <dgm:spPr/>
    </dgm:pt>
    <dgm:pt modelId="{565FDEB4-B832-41BC-A7EE-AF3AD662FED7}" type="pres">
      <dgm:prSet presAssocID="{C2132424-EFE2-4A11-BECC-BB0842B9A298}" presName="parTxOnlySpace" presStyleCnt="0"/>
      <dgm:spPr/>
    </dgm:pt>
    <dgm:pt modelId="{09844D49-9F1D-45D0-A3AA-C76EFE762C0D}" type="pres">
      <dgm:prSet presAssocID="{514A6113-A6B8-4535-8D23-5B852D4121AF}" presName="parTxOnly" presStyleLbl="node1" presStyleIdx="1" presStyleCnt="2">
        <dgm:presLayoutVars>
          <dgm:chMax val="0"/>
          <dgm:chPref val="0"/>
          <dgm:bulletEnabled val="1"/>
        </dgm:presLayoutVars>
      </dgm:prSet>
      <dgm:spPr/>
    </dgm:pt>
  </dgm:ptLst>
  <dgm:cxnLst>
    <dgm:cxn modelId="{5A9ACC03-E8C4-4AB4-A3CF-3F69530814D0}" type="presOf" srcId="{DD4D92DD-6D02-47A3-9551-25F208826D05}" destId="{B8CE7CCE-3CDD-4533-99CC-0CC8A1BA3385}" srcOrd="0" destOrd="0" presId="urn:microsoft.com/office/officeart/2005/8/layout/chevron1"/>
    <dgm:cxn modelId="{74BD6F4A-AD82-475B-B53F-C0549DC250BA}" type="presOf" srcId="{B1C29EE2-9D94-4064-A322-4E08DB713D3E}" destId="{F25A1BEA-9838-4DF6-A86B-B783CE752895}" srcOrd="0" destOrd="0" presId="urn:microsoft.com/office/officeart/2005/8/layout/chevron1"/>
    <dgm:cxn modelId="{5DEE94A9-5C60-4EF1-8B01-3B834322A1D3}" type="presOf" srcId="{514A6113-A6B8-4535-8D23-5B852D4121AF}" destId="{09844D49-9F1D-45D0-A3AA-C76EFE762C0D}" srcOrd="0" destOrd="0" presId="urn:microsoft.com/office/officeart/2005/8/layout/chevron1"/>
    <dgm:cxn modelId="{E4BE94C3-DBB9-4E86-B429-D1F62272C0E3}" srcId="{B1C29EE2-9D94-4064-A322-4E08DB713D3E}" destId="{DD4D92DD-6D02-47A3-9551-25F208826D05}" srcOrd="0" destOrd="0" parTransId="{07C70C6F-9A24-4E48-BD2E-6F7C965875EB}" sibTransId="{C2132424-EFE2-4A11-BECC-BB0842B9A298}"/>
    <dgm:cxn modelId="{A16263D6-9269-4F1E-8AE7-5F5ACB2DD3CF}" srcId="{B1C29EE2-9D94-4064-A322-4E08DB713D3E}" destId="{514A6113-A6B8-4535-8D23-5B852D4121AF}" srcOrd="1" destOrd="0" parTransId="{8EB4412A-72C9-40AA-A259-7EC3F5AE1B65}" sibTransId="{8B80582F-EB43-4B3B-8D8D-B8D44A373EF4}"/>
    <dgm:cxn modelId="{DB2D24C8-9221-4C05-9D97-38305001FDEE}" type="presParOf" srcId="{F25A1BEA-9838-4DF6-A86B-B783CE752895}" destId="{B8CE7CCE-3CDD-4533-99CC-0CC8A1BA3385}" srcOrd="0" destOrd="0" presId="urn:microsoft.com/office/officeart/2005/8/layout/chevron1"/>
    <dgm:cxn modelId="{D327D700-93CB-4E00-BF43-EDB31878DF99}" type="presParOf" srcId="{F25A1BEA-9838-4DF6-A86B-B783CE752895}" destId="{565FDEB4-B832-41BC-A7EE-AF3AD662FED7}" srcOrd="1" destOrd="0" presId="urn:microsoft.com/office/officeart/2005/8/layout/chevron1"/>
    <dgm:cxn modelId="{37B915B8-E2CB-4509-81B4-054C7814C742}" type="presParOf" srcId="{F25A1BEA-9838-4DF6-A86B-B783CE752895}" destId="{09844D49-9F1D-45D0-A3AA-C76EFE762C0D}"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80F30-9C06-46C7-8521-635B34293CE2}" type="doc">
      <dgm:prSet loTypeId="urn:microsoft.com/office/officeart/2011/layout/HexagonRadial" loCatId="officeonline" qsTypeId="urn:microsoft.com/office/officeart/2005/8/quickstyle/simple2" qsCatId="simple" csTypeId="urn:microsoft.com/office/officeart/2005/8/colors/accent0_2" csCatId="mainScheme" phldr="1"/>
      <dgm:spPr/>
      <dgm:t>
        <a:bodyPr/>
        <a:lstStyle/>
        <a:p>
          <a:endParaRPr lang="en-US"/>
        </a:p>
      </dgm:t>
    </dgm:pt>
    <dgm:pt modelId="{6BD5DF67-BEE9-4808-BFF0-16B2384B160A}">
      <dgm:prSet phldrT="[Text]"/>
      <dgm:spPr>
        <a:solidFill>
          <a:schemeClr val="bg1"/>
        </a:solidFill>
      </dgm:spPr>
      <dgm:t>
        <a:bodyPr/>
        <a:lstStyle/>
        <a:p>
          <a:r>
            <a:rPr lang="en-US" b="1" dirty="0"/>
            <a:t>Goals</a:t>
          </a:r>
        </a:p>
      </dgm:t>
    </dgm:pt>
    <dgm:pt modelId="{778ABF4A-C2F4-46B2-A27B-24932A555A5E}" type="parTrans" cxnId="{BF4804B7-AB9B-44BD-944C-EA752A496E54}">
      <dgm:prSet/>
      <dgm:spPr/>
      <dgm:t>
        <a:bodyPr/>
        <a:lstStyle/>
        <a:p>
          <a:endParaRPr lang="en-US"/>
        </a:p>
      </dgm:t>
    </dgm:pt>
    <dgm:pt modelId="{8641A28B-F4D2-43B1-8492-5821D1528698}" type="sibTrans" cxnId="{BF4804B7-AB9B-44BD-944C-EA752A496E54}">
      <dgm:prSet/>
      <dgm:spPr/>
      <dgm:t>
        <a:bodyPr/>
        <a:lstStyle/>
        <a:p>
          <a:endParaRPr lang="en-US"/>
        </a:p>
      </dgm:t>
    </dgm:pt>
    <dgm:pt modelId="{F42E20DE-2E5F-41EC-AE80-A5F82D9F653C}">
      <dgm:prSet phldrT="[Text]"/>
      <dgm:spPr/>
      <dgm:t>
        <a:bodyPr/>
        <a:lstStyle/>
        <a:p>
          <a:r>
            <a:rPr lang="en-US" b="1" dirty="0"/>
            <a:t>Audiences</a:t>
          </a:r>
        </a:p>
      </dgm:t>
      <dgm:extLst>
        <a:ext uri="{E40237B7-FDA0-4F09-8148-C483321AD2D9}">
          <dgm14:cNvPr xmlns:dgm14="http://schemas.microsoft.com/office/drawing/2010/diagram" id="0" name="" descr="This image shows a cluster of seven hexagons. In the center of the cluster is a large hexagon, labelled BI Plan. Surrounding this larger hexagon are six smaller hexagons labelled, Goal, Audience, Setting &amp; Partners, Activity, Budget, and Evaluation. The six smaller hexagons represent the key elements of a Broader Impacts plan." title="Key Elements of a Broader Impacts Plan"/>
        </a:ext>
      </dgm:extLst>
    </dgm:pt>
    <dgm:pt modelId="{3650AB25-58C5-409F-A1AE-2EBA03AD5998}" type="parTrans" cxnId="{F2AFDE32-216E-462A-8E21-381491908365}">
      <dgm:prSet/>
      <dgm:spPr/>
      <dgm:t>
        <a:bodyPr/>
        <a:lstStyle/>
        <a:p>
          <a:endParaRPr lang="en-US"/>
        </a:p>
      </dgm:t>
    </dgm:pt>
    <dgm:pt modelId="{FDF591E7-0964-4A28-B920-EAFF0E8F9657}" type="sibTrans" cxnId="{F2AFDE32-216E-462A-8E21-381491908365}">
      <dgm:prSet/>
      <dgm:spPr/>
      <dgm:t>
        <a:bodyPr/>
        <a:lstStyle/>
        <a:p>
          <a:endParaRPr lang="en-US"/>
        </a:p>
      </dgm:t>
    </dgm:pt>
    <dgm:pt modelId="{D1BA69F6-9554-44DC-BFAC-D84C31A7AC3A}">
      <dgm:prSet phldrT="[Text]"/>
      <dgm:spPr/>
      <dgm:t>
        <a:bodyPr/>
        <a:lstStyle/>
        <a:p>
          <a:r>
            <a:rPr lang="en-US" b="1" dirty="0"/>
            <a:t>Partners &amp; Settings</a:t>
          </a:r>
        </a:p>
      </dgm:t>
    </dgm:pt>
    <dgm:pt modelId="{CEC84B48-CC7D-4369-B40D-2DAA85C3E678}" type="parTrans" cxnId="{1AA0E687-18F3-4383-B6DC-B0DB0CCF146E}">
      <dgm:prSet/>
      <dgm:spPr/>
      <dgm:t>
        <a:bodyPr/>
        <a:lstStyle/>
        <a:p>
          <a:endParaRPr lang="en-US"/>
        </a:p>
      </dgm:t>
    </dgm:pt>
    <dgm:pt modelId="{3B8E3D39-C192-4DDE-ACF4-9598480D9267}" type="sibTrans" cxnId="{1AA0E687-18F3-4383-B6DC-B0DB0CCF146E}">
      <dgm:prSet/>
      <dgm:spPr/>
      <dgm:t>
        <a:bodyPr/>
        <a:lstStyle/>
        <a:p>
          <a:endParaRPr lang="en-US"/>
        </a:p>
      </dgm:t>
    </dgm:pt>
    <dgm:pt modelId="{D803DDBC-2DBA-438E-89DC-47869B454F3A}">
      <dgm:prSet phldrT="[Text]"/>
      <dgm:spPr/>
      <dgm:t>
        <a:bodyPr/>
        <a:lstStyle/>
        <a:p>
          <a:r>
            <a:rPr lang="en-US" b="1" dirty="0"/>
            <a:t>Activities</a:t>
          </a:r>
        </a:p>
      </dgm:t>
    </dgm:pt>
    <dgm:pt modelId="{D4E17C0C-8947-4019-9C31-8610FD86C9A2}" type="parTrans" cxnId="{9D79AC4F-C617-422E-9FCF-5B7DD0A96BEE}">
      <dgm:prSet/>
      <dgm:spPr/>
      <dgm:t>
        <a:bodyPr/>
        <a:lstStyle/>
        <a:p>
          <a:endParaRPr lang="en-US"/>
        </a:p>
      </dgm:t>
    </dgm:pt>
    <dgm:pt modelId="{B6FC05FF-E1BA-4A1F-B830-EB9024FAFD99}" type="sibTrans" cxnId="{9D79AC4F-C617-422E-9FCF-5B7DD0A96BEE}">
      <dgm:prSet/>
      <dgm:spPr/>
      <dgm:t>
        <a:bodyPr/>
        <a:lstStyle/>
        <a:p>
          <a:endParaRPr lang="en-US"/>
        </a:p>
      </dgm:t>
    </dgm:pt>
    <dgm:pt modelId="{5995F1D7-8C5C-4EB7-B9D5-F07A50435C94}">
      <dgm:prSet phldrT="[Text]"/>
      <dgm:spPr/>
      <dgm:t>
        <a:bodyPr/>
        <a:lstStyle/>
        <a:p>
          <a:r>
            <a:rPr lang="en-US" b="1" dirty="0"/>
            <a:t>Budget</a:t>
          </a:r>
        </a:p>
      </dgm:t>
    </dgm:pt>
    <dgm:pt modelId="{B49BF654-1286-409D-B11B-BDE6D6728FFA}" type="parTrans" cxnId="{A2F702ED-A1BF-42A8-8704-DC9BEF4B496A}">
      <dgm:prSet/>
      <dgm:spPr/>
      <dgm:t>
        <a:bodyPr/>
        <a:lstStyle/>
        <a:p>
          <a:endParaRPr lang="en-US"/>
        </a:p>
      </dgm:t>
    </dgm:pt>
    <dgm:pt modelId="{56DCB3A6-9AE3-4A18-8DB5-AE779B1CC3BE}" type="sibTrans" cxnId="{A2F702ED-A1BF-42A8-8704-DC9BEF4B496A}">
      <dgm:prSet/>
      <dgm:spPr/>
      <dgm:t>
        <a:bodyPr/>
        <a:lstStyle/>
        <a:p>
          <a:endParaRPr lang="en-US"/>
        </a:p>
      </dgm:t>
    </dgm:pt>
    <dgm:pt modelId="{202ECB5A-32D9-4C63-BD2A-24A046991864}">
      <dgm:prSet phldrT="[Text]"/>
      <dgm:spPr/>
      <dgm:t>
        <a:bodyPr/>
        <a:lstStyle/>
        <a:p>
          <a:r>
            <a:rPr lang="en-US" b="1" dirty="0"/>
            <a:t>Evaluation</a:t>
          </a:r>
        </a:p>
      </dgm:t>
    </dgm:pt>
    <dgm:pt modelId="{C0B23ACB-469D-4A5A-9EEB-490D8F27516A}" type="parTrans" cxnId="{3EF9990A-5139-4B2C-8B4A-64157ED7DB57}">
      <dgm:prSet/>
      <dgm:spPr/>
      <dgm:t>
        <a:bodyPr/>
        <a:lstStyle/>
        <a:p>
          <a:endParaRPr lang="en-US"/>
        </a:p>
      </dgm:t>
    </dgm:pt>
    <dgm:pt modelId="{54DC5A88-0CC2-4358-A2F3-4B57764EA4B2}" type="sibTrans" cxnId="{3EF9990A-5139-4B2C-8B4A-64157ED7DB57}">
      <dgm:prSet/>
      <dgm:spPr/>
      <dgm:t>
        <a:bodyPr/>
        <a:lstStyle/>
        <a:p>
          <a:endParaRPr lang="en-US"/>
        </a:p>
      </dgm:t>
    </dgm:pt>
    <dgm:pt modelId="{23C9FF0C-C964-4DD0-8664-7A06AB4D1C39}">
      <dgm:prSet phldrT="[Text]" custT="1"/>
      <dgm:spPr>
        <a:solidFill>
          <a:schemeClr val="bg1">
            <a:lumMod val="85000"/>
          </a:schemeClr>
        </a:solidFill>
      </dgm:spPr>
      <dgm:t>
        <a:bodyPr/>
        <a:lstStyle/>
        <a:p>
          <a:r>
            <a:rPr lang="en-US" sz="2400" b="1" dirty="0"/>
            <a:t>BI PLAN</a:t>
          </a:r>
        </a:p>
      </dgm:t>
    </dgm:pt>
    <dgm:pt modelId="{B1D76BF9-E1CC-4A7C-BA88-6BDA255F2583}" type="sibTrans" cxnId="{2A437045-33C1-42D3-A730-238E772DFD0C}">
      <dgm:prSet/>
      <dgm:spPr/>
      <dgm:t>
        <a:bodyPr/>
        <a:lstStyle/>
        <a:p>
          <a:endParaRPr lang="en-US"/>
        </a:p>
      </dgm:t>
    </dgm:pt>
    <dgm:pt modelId="{36D6C9F2-EDF8-4472-A7CB-C45D17EFE98C}" type="parTrans" cxnId="{2A437045-33C1-42D3-A730-238E772DFD0C}">
      <dgm:prSet/>
      <dgm:spPr/>
      <dgm:t>
        <a:bodyPr/>
        <a:lstStyle/>
        <a:p>
          <a:endParaRPr lang="en-US"/>
        </a:p>
      </dgm:t>
    </dgm:pt>
    <dgm:pt modelId="{E080F591-4B61-45C4-B227-722A2AC2B37F}" type="pres">
      <dgm:prSet presAssocID="{83480F30-9C06-46C7-8521-635B34293CE2}" presName="Name0" presStyleCnt="0">
        <dgm:presLayoutVars>
          <dgm:chMax val="1"/>
          <dgm:chPref val="1"/>
          <dgm:dir/>
          <dgm:animOne val="branch"/>
          <dgm:animLvl val="lvl"/>
        </dgm:presLayoutVars>
      </dgm:prSet>
      <dgm:spPr/>
    </dgm:pt>
    <dgm:pt modelId="{039D5265-201D-4C5B-BD07-EA6BBF3F61BB}" type="pres">
      <dgm:prSet presAssocID="{23C9FF0C-C964-4DD0-8664-7A06AB4D1C39}" presName="Parent" presStyleLbl="node0" presStyleIdx="0" presStyleCnt="1">
        <dgm:presLayoutVars>
          <dgm:chMax val="6"/>
          <dgm:chPref val="6"/>
        </dgm:presLayoutVars>
      </dgm:prSet>
      <dgm:spPr/>
    </dgm:pt>
    <dgm:pt modelId="{55269022-2858-495D-A278-85503F137C3F}" type="pres">
      <dgm:prSet presAssocID="{6BD5DF67-BEE9-4808-BFF0-16B2384B160A}" presName="Accent1" presStyleCnt="0"/>
      <dgm:spPr/>
    </dgm:pt>
    <dgm:pt modelId="{C1FB6A3E-BB76-4C0C-B2B5-922CEAA11860}" type="pres">
      <dgm:prSet presAssocID="{6BD5DF67-BEE9-4808-BFF0-16B2384B160A}" presName="Accent" presStyleLbl="bgShp" presStyleIdx="0" presStyleCnt="6"/>
      <dgm:spPr/>
    </dgm:pt>
    <dgm:pt modelId="{18EE2DFD-F6A3-4CE9-8A15-1CEAB6B21ACE}" type="pres">
      <dgm:prSet presAssocID="{6BD5DF67-BEE9-4808-BFF0-16B2384B160A}" presName="Child1" presStyleLbl="node1" presStyleIdx="0" presStyleCnt="6">
        <dgm:presLayoutVars>
          <dgm:chMax val="0"/>
          <dgm:chPref val="0"/>
          <dgm:bulletEnabled val="1"/>
        </dgm:presLayoutVars>
      </dgm:prSet>
      <dgm:spPr/>
    </dgm:pt>
    <dgm:pt modelId="{246546A2-0D26-4B26-A1CD-92C224E76090}" type="pres">
      <dgm:prSet presAssocID="{F42E20DE-2E5F-41EC-AE80-A5F82D9F653C}" presName="Accent2" presStyleCnt="0"/>
      <dgm:spPr/>
    </dgm:pt>
    <dgm:pt modelId="{76B99E79-EDBA-443C-B946-E873A45633FE}" type="pres">
      <dgm:prSet presAssocID="{F42E20DE-2E5F-41EC-AE80-A5F82D9F653C}" presName="Accent" presStyleLbl="bgShp" presStyleIdx="1" presStyleCnt="6"/>
      <dgm:spPr/>
    </dgm:pt>
    <dgm:pt modelId="{A673A680-3043-4CC9-B70E-1808108AC152}" type="pres">
      <dgm:prSet presAssocID="{F42E20DE-2E5F-41EC-AE80-A5F82D9F653C}" presName="Child2" presStyleLbl="node1" presStyleIdx="1" presStyleCnt="6">
        <dgm:presLayoutVars>
          <dgm:chMax val="0"/>
          <dgm:chPref val="0"/>
          <dgm:bulletEnabled val="1"/>
        </dgm:presLayoutVars>
      </dgm:prSet>
      <dgm:spPr/>
    </dgm:pt>
    <dgm:pt modelId="{496737C1-251A-42CA-88B5-774CE02C49BB}" type="pres">
      <dgm:prSet presAssocID="{D1BA69F6-9554-44DC-BFAC-D84C31A7AC3A}" presName="Accent3" presStyleCnt="0"/>
      <dgm:spPr/>
    </dgm:pt>
    <dgm:pt modelId="{51513476-8490-4F29-A5EC-9A1C054BB6FE}" type="pres">
      <dgm:prSet presAssocID="{D1BA69F6-9554-44DC-BFAC-D84C31A7AC3A}" presName="Accent" presStyleLbl="bgShp" presStyleIdx="2" presStyleCnt="6"/>
      <dgm:spPr/>
    </dgm:pt>
    <dgm:pt modelId="{FB255306-5F26-409F-A247-B9C06083C988}" type="pres">
      <dgm:prSet presAssocID="{D1BA69F6-9554-44DC-BFAC-D84C31A7AC3A}" presName="Child3" presStyleLbl="node1" presStyleIdx="2" presStyleCnt="6">
        <dgm:presLayoutVars>
          <dgm:chMax val="0"/>
          <dgm:chPref val="0"/>
          <dgm:bulletEnabled val="1"/>
        </dgm:presLayoutVars>
      </dgm:prSet>
      <dgm:spPr/>
    </dgm:pt>
    <dgm:pt modelId="{D8D6AF55-EA36-412E-9A08-7CCBBD91DC5C}" type="pres">
      <dgm:prSet presAssocID="{D803DDBC-2DBA-438E-89DC-47869B454F3A}" presName="Accent4" presStyleCnt="0"/>
      <dgm:spPr/>
    </dgm:pt>
    <dgm:pt modelId="{B9727A6C-9E86-4940-A204-7023B1E0B5AB}" type="pres">
      <dgm:prSet presAssocID="{D803DDBC-2DBA-438E-89DC-47869B454F3A}" presName="Accent" presStyleLbl="bgShp" presStyleIdx="3" presStyleCnt="6"/>
      <dgm:spPr/>
    </dgm:pt>
    <dgm:pt modelId="{CDA8D708-27BE-47ED-847D-13CB359A8F68}" type="pres">
      <dgm:prSet presAssocID="{D803DDBC-2DBA-438E-89DC-47869B454F3A}" presName="Child4" presStyleLbl="node1" presStyleIdx="3" presStyleCnt="6">
        <dgm:presLayoutVars>
          <dgm:chMax val="0"/>
          <dgm:chPref val="0"/>
          <dgm:bulletEnabled val="1"/>
        </dgm:presLayoutVars>
      </dgm:prSet>
      <dgm:spPr/>
    </dgm:pt>
    <dgm:pt modelId="{C3230067-47C5-476D-B351-CC9FD725DC64}" type="pres">
      <dgm:prSet presAssocID="{5995F1D7-8C5C-4EB7-B9D5-F07A50435C94}" presName="Accent5" presStyleCnt="0"/>
      <dgm:spPr/>
    </dgm:pt>
    <dgm:pt modelId="{E801D054-97AB-4F47-BC1C-4BB99C099C1A}" type="pres">
      <dgm:prSet presAssocID="{5995F1D7-8C5C-4EB7-B9D5-F07A50435C94}" presName="Accent" presStyleLbl="bgShp" presStyleIdx="4" presStyleCnt="6"/>
      <dgm:spPr/>
    </dgm:pt>
    <dgm:pt modelId="{1A9637D2-8669-478A-893A-E17508C1961D}" type="pres">
      <dgm:prSet presAssocID="{5995F1D7-8C5C-4EB7-B9D5-F07A50435C94}" presName="Child5" presStyleLbl="node1" presStyleIdx="4" presStyleCnt="6">
        <dgm:presLayoutVars>
          <dgm:chMax val="0"/>
          <dgm:chPref val="0"/>
          <dgm:bulletEnabled val="1"/>
        </dgm:presLayoutVars>
      </dgm:prSet>
      <dgm:spPr/>
    </dgm:pt>
    <dgm:pt modelId="{DC4BE47A-A940-4A45-8D4D-36E98E320BEF}" type="pres">
      <dgm:prSet presAssocID="{202ECB5A-32D9-4C63-BD2A-24A046991864}" presName="Accent6" presStyleCnt="0"/>
      <dgm:spPr/>
    </dgm:pt>
    <dgm:pt modelId="{61AF343E-27F2-4516-B026-BB0446E150A2}" type="pres">
      <dgm:prSet presAssocID="{202ECB5A-32D9-4C63-BD2A-24A046991864}" presName="Accent" presStyleLbl="bgShp" presStyleIdx="5" presStyleCnt="6"/>
      <dgm:spPr/>
    </dgm:pt>
    <dgm:pt modelId="{BBDE6719-70D6-4541-98FE-C2E6EA3DCF4D}" type="pres">
      <dgm:prSet presAssocID="{202ECB5A-32D9-4C63-BD2A-24A046991864}" presName="Child6" presStyleLbl="node1" presStyleIdx="5" presStyleCnt="6" custLinFactNeighborX="1982" custLinFactNeighborY="-764">
        <dgm:presLayoutVars>
          <dgm:chMax val="0"/>
          <dgm:chPref val="0"/>
          <dgm:bulletEnabled val="1"/>
        </dgm:presLayoutVars>
      </dgm:prSet>
      <dgm:spPr/>
    </dgm:pt>
  </dgm:ptLst>
  <dgm:cxnLst>
    <dgm:cxn modelId="{3EF9990A-5139-4B2C-8B4A-64157ED7DB57}" srcId="{23C9FF0C-C964-4DD0-8664-7A06AB4D1C39}" destId="{202ECB5A-32D9-4C63-BD2A-24A046991864}" srcOrd="5" destOrd="0" parTransId="{C0B23ACB-469D-4A5A-9EEB-490D8F27516A}" sibTransId="{54DC5A88-0CC2-4358-A2F3-4B57764EA4B2}"/>
    <dgm:cxn modelId="{B7ACCC14-09A2-46B0-9FAC-FB66B36B9853}" type="presOf" srcId="{83480F30-9C06-46C7-8521-635B34293CE2}" destId="{E080F591-4B61-45C4-B227-722A2AC2B37F}" srcOrd="0" destOrd="0" presId="urn:microsoft.com/office/officeart/2011/layout/HexagonRadial"/>
    <dgm:cxn modelId="{B1769A16-64EF-4913-919B-481BBCE14EA4}" type="presOf" srcId="{5995F1D7-8C5C-4EB7-B9D5-F07A50435C94}" destId="{1A9637D2-8669-478A-893A-E17508C1961D}" srcOrd="0" destOrd="0" presId="urn:microsoft.com/office/officeart/2011/layout/HexagonRadial"/>
    <dgm:cxn modelId="{F2AFDE32-216E-462A-8E21-381491908365}" srcId="{23C9FF0C-C964-4DD0-8664-7A06AB4D1C39}" destId="{F42E20DE-2E5F-41EC-AE80-A5F82D9F653C}" srcOrd="1" destOrd="0" parTransId="{3650AB25-58C5-409F-A1AE-2EBA03AD5998}" sibTransId="{FDF591E7-0964-4A28-B920-EAFF0E8F9657}"/>
    <dgm:cxn modelId="{FB4CAE38-B59C-435E-8252-2FE1D21BB1E9}" type="presOf" srcId="{23C9FF0C-C964-4DD0-8664-7A06AB4D1C39}" destId="{039D5265-201D-4C5B-BD07-EA6BBF3F61BB}" srcOrd="0" destOrd="0" presId="urn:microsoft.com/office/officeart/2011/layout/HexagonRadial"/>
    <dgm:cxn modelId="{615A0B61-8E41-40A9-91AA-53FD476D8F08}" type="presOf" srcId="{D1BA69F6-9554-44DC-BFAC-D84C31A7AC3A}" destId="{FB255306-5F26-409F-A247-B9C06083C988}" srcOrd="0" destOrd="0" presId="urn:microsoft.com/office/officeart/2011/layout/HexagonRadial"/>
    <dgm:cxn modelId="{2A437045-33C1-42D3-A730-238E772DFD0C}" srcId="{83480F30-9C06-46C7-8521-635B34293CE2}" destId="{23C9FF0C-C964-4DD0-8664-7A06AB4D1C39}" srcOrd="0" destOrd="0" parTransId="{36D6C9F2-EDF8-4472-A7CB-C45D17EFE98C}" sibTransId="{B1D76BF9-E1CC-4A7C-BA88-6BDA255F2583}"/>
    <dgm:cxn modelId="{9D79AC4F-C617-422E-9FCF-5B7DD0A96BEE}" srcId="{23C9FF0C-C964-4DD0-8664-7A06AB4D1C39}" destId="{D803DDBC-2DBA-438E-89DC-47869B454F3A}" srcOrd="3" destOrd="0" parTransId="{D4E17C0C-8947-4019-9C31-8610FD86C9A2}" sibTransId="{B6FC05FF-E1BA-4A1F-B830-EB9024FAFD99}"/>
    <dgm:cxn modelId="{1AA0E687-18F3-4383-B6DC-B0DB0CCF146E}" srcId="{23C9FF0C-C964-4DD0-8664-7A06AB4D1C39}" destId="{D1BA69F6-9554-44DC-BFAC-D84C31A7AC3A}" srcOrd="2" destOrd="0" parTransId="{CEC84B48-CC7D-4369-B40D-2DAA85C3E678}" sibTransId="{3B8E3D39-C192-4DDE-ACF4-9598480D9267}"/>
    <dgm:cxn modelId="{4EEFDD9F-16D2-4153-AACA-9DDDC963E330}" type="presOf" srcId="{D803DDBC-2DBA-438E-89DC-47869B454F3A}" destId="{CDA8D708-27BE-47ED-847D-13CB359A8F68}" srcOrd="0" destOrd="0" presId="urn:microsoft.com/office/officeart/2011/layout/HexagonRadial"/>
    <dgm:cxn modelId="{BFE511B2-2334-4DD3-A3B7-F94D7EF2356D}" type="presOf" srcId="{6BD5DF67-BEE9-4808-BFF0-16B2384B160A}" destId="{18EE2DFD-F6A3-4CE9-8A15-1CEAB6B21ACE}" srcOrd="0" destOrd="0" presId="urn:microsoft.com/office/officeart/2011/layout/HexagonRadial"/>
    <dgm:cxn modelId="{BF4804B7-AB9B-44BD-944C-EA752A496E54}" srcId="{23C9FF0C-C964-4DD0-8664-7A06AB4D1C39}" destId="{6BD5DF67-BEE9-4808-BFF0-16B2384B160A}" srcOrd="0" destOrd="0" parTransId="{778ABF4A-C2F4-46B2-A27B-24932A555A5E}" sibTransId="{8641A28B-F4D2-43B1-8492-5821D1528698}"/>
    <dgm:cxn modelId="{87A653E2-6C1D-4B13-8032-BFCE25F1D858}" type="presOf" srcId="{202ECB5A-32D9-4C63-BD2A-24A046991864}" destId="{BBDE6719-70D6-4541-98FE-C2E6EA3DCF4D}" srcOrd="0" destOrd="0" presId="urn:microsoft.com/office/officeart/2011/layout/HexagonRadial"/>
    <dgm:cxn modelId="{A2F702ED-A1BF-42A8-8704-DC9BEF4B496A}" srcId="{23C9FF0C-C964-4DD0-8664-7A06AB4D1C39}" destId="{5995F1D7-8C5C-4EB7-B9D5-F07A50435C94}" srcOrd="4" destOrd="0" parTransId="{B49BF654-1286-409D-B11B-BDE6D6728FFA}" sibTransId="{56DCB3A6-9AE3-4A18-8DB5-AE779B1CC3BE}"/>
    <dgm:cxn modelId="{40577CF9-A8BC-4705-AD52-245FDE430F33}" type="presOf" srcId="{F42E20DE-2E5F-41EC-AE80-A5F82D9F653C}" destId="{A673A680-3043-4CC9-B70E-1808108AC152}" srcOrd="0" destOrd="0" presId="urn:microsoft.com/office/officeart/2011/layout/HexagonRadial"/>
    <dgm:cxn modelId="{1748F212-818F-48FE-8F4E-82992EA24081}" type="presParOf" srcId="{E080F591-4B61-45C4-B227-722A2AC2B37F}" destId="{039D5265-201D-4C5B-BD07-EA6BBF3F61BB}" srcOrd="0" destOrd="0" presId="urn:microsoft.com/office/officeart/2011/layout/HexagonRadial"/>
    <dgm:cxn modelId="{16341ADD-A29B-465E-A6C5-454FED8B1347}" type="presParOf" srcId="{E080F591-4B61-45C4-B227-722A2AC2B37F}" destId="{55269022-2858-495D-A278-85503F137C3F}" srcOrd="1" destOrd="0" presId="urn:microsoft.com/office/officeart/2011/layout/HexagonRadial"/>
    <dgm:cxn modelId="{61C29FD5-3EE6-46B7-B0F3-88B4D2326E9D}" type="presParOf" srcId="{55269022-2858-495D-A278-85503F137C3F}" destId="{C1FB6A3E-BB76-4C0C-B2B5-922CEAA11860}" srcOrd="0" destOrd="0" presId="urn:microsoft.com/office/officeart/2011/layout/HexagonRadial"/>
    <dgm:cxn modelId="{709D4FC2-011C-4E86-9722-A96C59DCF03A}" type="presParOf" srcId="{E080F591-4B61-45C4-B227-722A2AC2B37F}" destId="{18EE2DFD-F6A3-4CE9-8A15-1CEAB6B21ACE}" srcOrd="2" destOrd="0" presId="urn:microsoft.com/office/officeart/2011/layout/HexagonRadial"/>
    <dgm:cxn modelId="{34AB4C71-38E5-4E0F-B0C4-1736EBA30A9B}" type="presParOf" srcId="{E080F591-4B61-45C4-B227-722A2AC2B37F}" destId="{246546A2-0D26-4B26-A1CD-92C224E76090}" srcOrd="3" destOrd="0" presId="urn:microsoft.com/office/officeart/2011/layout/HexagonRadial"/>
    <dgm:cxn modelId="{9190AB07-91CC-48EB-BC2E-71FAEC080905}" type="presParOf" srcId="{246546A2-0D26-4B26-A1CD-92C224E76090}" destId="{76B99E79-EDBA-443C-B946-E873A45633FE}" srcOrd="0" destOrd="0" presId="urn:microsoft.com/office/officeart/2011/layout/HexagonRadial"/>
    <dgm:cxn modelId="{084A8E48-D6AE-4506-96CE-1ED869DCAB32}" type="presParOf" srcId="{E080F591-4B61-45C4-B227-722A2AC2B37F}" destId="{A673A680-3043-4CC9-B70E-1808108AC152}" srcOrd="4" destOrd="0" presId="urn:microsoft.com/office/officeart/2011/layout/HexagonRadial"/>
    <dgm:cxn modelId="{88E08BF4-8B05-409C-8858-47E2897776D7}" type="presParOf" srcId="{E080F591-4B61-45C4-B227-722A2AC2B37F}" destId="{496737C1-251A-42CA-88B5-774CE02C49BB}" srcOrd="5" destOrd="0" presId="urn:microsoft.com/office/officeart/2011/layout/HexagonRadial"/>
    <dgm:cxn modelId="{6A8BFB2B-5029-498F-B633-27243B73B008}" type="presParOf" srcId="{496737C1-251A-42CA-88B5-774CE02C49BB}" destId="{51513476-8490-4F29-A5EC-9A1C054BB6FE}" srcOrd="0" destOrd="0" presId="urn:microsoft.com/office/officeart/2011/layout/HexagonRadial"/>
    <dgm:cxn modelId="{97EB389F-11D6-4620-A56D-00CD2C9EF21F}" type="presParOf" srcId="{E080F591-4B61-45C4-B227-722A2AC2B37F}" destId="{FB255306-5F26-409F-A247-B9C06083C988}" srcOrd="6" destOrd="0" presId="urn:microsoft.com/office/officeart/2011/layout/HexagonRadial"/>
    <dgm:cxn modelId="{BB25B8D8-1032-494B-A180-3A8E1E33D7D7}" type="presParOf" srcId="{E080F591-4B61-45C4-B227-722A2AC2B37F}" destId="{D8D6AF55-EA36-412E-9A08-7CCBBD91DC5C}" srcOrd="7" destOrd="0" presId="urn:microsoft.com/office/officeart/2011/layout/HexagonRadial"/>
    <dgm:cxn modelId="{7F0F6EB2-F3CF-4C72-A85D-86CE60D2C77D}" type="presParOf" srcId="{D8D6AF55-EA36-412E-9A08-7CCBBD91DC5C}" destId="{B9727A6C-9E86-4940-A204-7023B1E0B5AB}" srcOrd="0" destOrd="0" presId="urn:microsoft.com/office/officeart/2011/layout/HexagonRadial"/>
    <dgm:cxn modelId="{66C717C0-471E-408A-A144-2878DE74612D}" type="presParOf" srcId="{E080F591-4B61-45C4-B227-722A2AC2B37F}" destId="{CDA8D708-27BE-47ED-847D-13CB359A8F68}" srcOrd="8" destOrd="0" presId="urn:microsoft.com/office/officeart/2011/layout/HexagonRadial"/>
    <dgm:cxn modelId="{F7E94BC7-10AE-4E00-A102-39EA44EB8333}" type="presParOf" srcId="{E080F591-4B61-45C4-B227-722A2AC2B37F}" destId="{C3230067-47C5-476D-B351-CC9FD725DC64}" srcOrd="9" destOrd="0" presId="urn:microsoft.com/office/officeart/2011/layout/HexagonRadial"/>
    <dgm:cxn modelId="{D36E48CE-0C4B-4BFF-B9BB-004B17B60800}" type="presParOf" srcId="{C3230067-47C5-476D-B351-CC9FD725DC64}" destId="{E801D054-97AB-4F47-BC1C-4BB99C099C1A}" srcOrd="0" destOrd="0" presId="urn:microsoft.com/office/officeart/2011/layout/HexagonRadial"/>
    <dgm:cxn modelId="{15FDAFE6-67D2-4C0E-A0B3-89E63ED5AE8B}" type="presParOf" srcId="{E080F591-4B61-45C4-B227-722A2AC2B37F}" destId="{1A9637D2-8669-478A-893A-E17508C1961D}" srcOrd="10" destOrd="0" presId="urn:microsoft.com/office/officeart/2011/layout/HexagonRadial"/>
    <dgm:cxn modelId="{5F79E1DB-EE56-4CDC-83DD-79AE3859137B}" type="presParOf" srcId="{E080F591-4B61-45C4-B227-722A2AC2B37F}" destId="{DC4BE47A-A940-4A45-8D4D-36E98E320BEF}" srcOrd="11" destOrd="0" presId="urn:microsoft.com/office/officeart/2011/layout/HexagonRadial"/>
    <dgm:cxn modelId="{DC56B079-6D41-41B7-A052-FF757E05A86D}" type="presParOf" srcId="{DC4BE47A-A940-4A45-8D4D-36E98E320BEF}" destId="{61AF343E-27F2-4516-B026-BB0446E150A2}" srcOrd="0" destOrd="0" presId="urn:microsoft.com/office/officeart/2011/layout/HexagonRadial"/>
    <dgm:cxn modelId="{427E2EB5-6EFB-4322-B233-813AB38AF34F}" type="presParOf" srcId="{E080F591-4B61-45C4-B227-722A2AC2B37F}" destId="{BBDE6719-70D6-4541-98FE-C2E6EA3DCF4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DBD38-1E77-423B-A440-D5A3A68A62A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E9E8C9C-2424-4474-80CE-FC58DF3D016D}">
      <dgm:prSet/>
      <dgm:spPr/>
      <dgm:t>
        <a:bodyPr/>
        <a:lstStyle/>
        <a:p>
          <a:r>
            <a:rPr lang="en-US" dirty="0"/>
            <a:t>Impact Identity</a:t>
          </a:r>
        </a:p>
      </dgm:t>
    </dgm:pt>
    <dgm:pt modelId="{5F282B95-9585-444A-B051-1637D92033ED}" type="parTrans" cxnId="{C1EE6103-4857-475F-A433-0D195E1D5A85}">
      <dgm:prSet/>
      <dgm:spPr/>
      <dgm:t>
        <a:bodyPr/>
        <a:lstStyle/>
        <a:p>
          <a:endParaRPr lang="en-US"/>
        </a:p>
      </dgm:t>
    </dgm:pt>
    <dgm:pt modelId="{6D12167D-5EEE-48F3-BB0A-EE7D0AA2BD30}" type="sibTrans" cxnId="{C1EE6103-4857-475F-A433-0D195E1D5A85}">
      <dgm:prSet/>
      <dgm:spPr/>
      <dgm:t>
        <a:bodyPr/>
        <a:lstStyle/>
        <a:p>
          <a:endParaRPr lang="en-US"/>
        </a:p>
      </dgm:t>
    </dgm:pt>
    <dgm:pt modelId="{163C9EA7-5678-4694-A85B-29055D40A253}">
      <dgm:prSet/>
      <dgm:spPr/>
      <dgm:t>
        <a:bodyPr/>
        <a:lstStyle/>
        <a:p>
          <a:r>
            <a:rPr lang="en-US" dirty="0"/>
            <a:t>Impact Goals</a:t>
          </a:r>
        </a:p>
      </dgm:t>
    </dgm:pt>
    <dgm:pt modelId="{457FBA02-408C-4115-8488-B594FB7AFF04}" type="parTrans" cxnId="{EA776636-E428-4616-8334-29B070E8B236}">
      <dgm:prSet/>
      <dgm:spPr/>
      <dgm:t>
        <a:bodyPr/>
        <a:lstStyle/>
        <a:p>
          <a:endParaRPr lang="en-US"/>
        </a:p>
      </dgm:t>
    </dgm:pt>
    <dgm:pt modelId="{8751F280-D3CC-46E6-B1AA-489791D340CC}" type="sibTrans" cxnId="{EA776636-E428-4616-8334-29B070E8B236}">
      <dgm:prSet/>
      <dgm:spPr/>
      <dgm:t>
        <a:bodyPr/>
        <a:lstStyle/>
        <a:p>
          <a:endParaRPr lang="en-US"/>
        </a:p>
      </dgm:t>
    </dgm:pt>
    <dgm:pt modelId="{13DFF3DA-E120-4179-83D7-3BF3EA3283A2}">
      <dgm:prSet/>
      <dgm:spPr/>
      <dgm:t>
        <a:bodyPr/>
        <a:lstStyle/>
        <a:p>
          <a:pPr rtl="0"/>
          <a:r>
            <a:rPr lang="en-US" dirty="0"/>
            <a:t>Long-Term</a:t>
          </a:r>
          <a:r>
            <a:rPr lang="en-US" dirty="0">
              <a:latin typeface="Century Gothic"/>
            </a:rPr>
            <a:t> Plan</a:t>
          </a:r>
          <a:endParaRPr lang="en-US" dirty="0"/>
        </a:p>
      </dgm:t>
    </dgm:pt>
    <dgm:pt modelId="{23004991-C8D2-4EC2-B213-01729C16DF2A}" type="parTrans" cxnId="{4781C947-9673-41D3-B2CF-723B17DFBCA4}">
      <dgm:prSet/>
      <dgm:spPr/>
      <dgm:t>
        <a:bodyPr/>
        <a:lstStyle/>
        <a:p>
          <a:endParaRPr lang="en-US"/>
        </a:p>
      </dgm:t>
    </dgm:pt>
    <dgm:pt modelId="{12B72777-5442-48C8-BFBF-8D0BA36D26FF}" type="sibTrans" cxnId="{4781C947-9673-41D3-B2CF-723B17DFBCA4}">
      <dgm:prSet/>
      <dgm:spPr/>
      <dgm:t>
        <a:bodyPr/>
        <a:lstStyle/>
        <a:p>
          <a:endParaRPr lang="en-US"/>
        </a:p>
      </dgm:t>
    </dgm:pt>
    <dgm:pt modelId="{82DDBA3E-DD63-4DA3-AB8A-4D7D81D8CBD6}">
      <dgm:prSet phldr="0"/>
      <dgm:spPr/>
      <dgm:t>
        <a:bodyPr/>
        <a:lstStyle/>
        <a:p>
          <a:pPr rtl="0"/>
          <a:r>
            <a:rPr lang="en-US" dirty="0">
              <a:latin typeface="Century Gothic"/>
            </a:rPr>
            <a:t>Supports and Resources</a:t>
          </a:r>
        </a:p>
      </dgm:t>
    </dgm:pt>
    <dgm:pt modelId="{4706A49B-F683-40B9-B5B9-5D51CDA2E226}" type="parTrans" cxnId="{3E82E0BE-6997-47AC-AC9A-0C3C7BCF7221}">
      <dgm:prSet/>
      <dgm:spPr/>
      <dgm:t>
        <a:bodyPr/>
        <a:lstStyle/>
        <a:p>
          <a:endParaRPr lang="en-US"/>
        </a:p>
      </dgm:t>
    </dgm:pt>
    <dgm:pt modelId="{7E834C1D-B701-4282-9148-E7BAE1864631}" type="sibTrans" cxnId="{3E82E0BE-6997-47AC-AC9A-0C3C7BCF7221}">
      <dgm:prSet/>
      <dgm:spPr/>
      <dgm:t>
        <a:bodyPr/>
        <a:lstStyle/>
        <a:p>
          <a:endParaRPr lang="en-US"/>
        </a:p>
      </dgm:t>
    </dgm:pt>
    <dgm:pt modelId="{2A559FA3-16ED-4994-8437-1AD3C9728F8A}" type="pres">
      <dgm:prSet presAssocID="{F25DBD38-1E77-423B-A440-D5A3A68A62A8}" presName="linear" presStyleCnt="0">
        <dgm:presLayoutVars>
          <dgm:animLvl val="lvl"/>
          <dgm:resizeHandles val="exact"/>
        </dgm:presLayoutVars>
      </dgm:prSet>
      <dgm:spPr/>
    </dgm:pt>
    <dgm:pt modelId="{692C75CD-3E3A-4F92-BCBD-306560465081}" type="pres">
      <dgm:prSet presAssocID="{4E9E8C9C-2424-4474-80CE-FC58DF3D016D}" presName="parentText" presStyleLbl="node1" presStyleIdx="0" presStyleCnt="4">
        <dgm:presLayoutVars>
          <dgm:chMax val="0"/>
          <dgm:bulletEnabled val="1"/>
        </dgm:presLayoutVars>
      </dgm:prSet>
      <dgm:spPr/>
    </dgm:pt>
    <dgm:pt modelId="{BD5B106B-FF80-45FE-863F-470CD89E1719}" type="pres">
      <dgm:prSet presAssocID="{6D12167D-5EEE-48F3-BB0A-EE7D0AA2BD30}" presName="spacer" presStyleCnt="0"/>
      <dgm:spPr/>
    </dgm:pt>
    <dgm:pt modelId="{8689E2E4-6A45-4C8F-9EBF-08709A83DEFF}" type="pres">
      <dgm:prSet presAssocID="{163C9EA7-5678-4694-A85B-29055D40A253}" presName="parentText" presStyleLbl="node1" presStyleIdx="1" presStyleCnt="4">
        <dgm:presLayoutVars>
          <dgm:chMax val="0"/>
          <dgm:bulletEnabled val="1"/>
        </dgm:presLayoutVars>
      </dgm:prSet>
      <dgm:spPr/>
    </dgm:pt>
    <dgm:pt modelId="{DC374D5E-E80C-4A69-ACF0-30DD2D2CD926}" type="pres">
      <dgm:prSet presAssocID="{8751F280-D3CC-46E6-B1AA-489791D340CC}" presName="spacer" presStyleCnt="0"/>
      <dgm:spPr/>
    </dgm:pt>
    <dgm:pt modelId="{5181F27E-4CEA-4975-B89A-9DA41F7F341C}" type="pres">
      <dgm:prSet presAssocID="{13DFF3DA-E120-4179-83D7-3BF3EA3283A2}" presName="parentText" presStyleLbl="node1" presStyleIdx="2" presStyleCnt="4">
        <dgm:presLayoutVars>
          <dgm:chMax val="0"/>
          <dgm:bulletEnabled val="1"/>
        </dgm:presLayoutVars>
      </dgm:prSet>
      <dgm:spPr/>
    </dgm:pt>
    <dgm:pt modelId="{3121400B-C09A-48E0-8F93-2164166C6531}" type="pres">
      <dgm:prSet presAssocID="{12B72777-5442-48C8-BFBF-8D0BA36D26FF}" presName="spacer" presStyleCnt="0"/>
      <dgm:spPr/>
    </dgm:pt>
    <dgm:pt modelId="{989FD235-D5CC-4B61-BC4D-29B05909F606}" type="pres">
      <dgm:prSet presAssocID="{82DDBA3E-DD63-4DA3-AB8A-4D7D81D8CBD6}" presName="parentText" presStyleLbl="node1" presStyleIdx="3" presStyleCnt="4">
        <dgm:presLayoutVars>
          <dgm:chMax val="0"/>
          <dgm:bulletEnabled val="1"/>
        </dgm:presLayoutVars>
      </dgm:prSet>
      <dgm:spPr/>
    </dgm:pt>
  </dgm:ptLst>
  <dgm:cxnLst>
    <dgm:cxn modelId="{C1EE6103-4857-475F-A433-0D195E1D5A85}" srcId="{F25DBD38-1E77-423B-A440-D5A3A68A62A8}" destId="{4E9E8C9C-2424-4474-80CE-FC58DF3D016D}" srcOrd="0" destOrd="0" parTransId="{5F282B95-9585-444A-B051-1637D92033ED}" sibTransId="{6D12167D-5EEE-48F3-BB0A-EE7D0AA2BD30}"/>
    <dgm:cxn modelId="{1BE1B503-9709-4CD4-BC84-E476722AF77B}" type="presOf" srcId="{4E9E8C9C-2424-4474-80CE-FC58DF3D016D}" destId="{692C75CD-3E3A-4F92-BCBD-306560465081}" srcOrd="0" destOrd="0" presId="urn:microsoft.com/office/officeart/2005/8/layout/vList2"/>
    <dgm:cxn modelId="{EA776636-E428-4616-8334-29B070E8B236}" srcId="{F25DBD38-1E77-423B-A440-D5A3A68A62A8}" destId="{163C9EA7-5678-4694-A85B-29055D40A253}" srcOrd="1" destOrd="0" parTransId="{457FBA02-408C-4115-8488-B594FB7AFF04}" sibTransId="{8751F280-D3CC-46E6-B1AA-489791D340CC}"/>
    <dgm:cxn modelId="{4781C947-9673-41D3-B2CF-723B17DFBCA4}" srcId="{F25DBD38-1E77-423B-A440-D5A3A68A62A8}" destId="{13DFF3DA-E120-4179-83D7-3BF3EA3283A2}" srcOrd="2" destOrd="0" parTransId="{23004991-C8D2-4EC2-B213-01729C16DF2A}" sibTransId="{12B72777-5442-48C8-BFBF-8D0BA36D26FF}"/>
    <dgm:cxn modelId="{2650DBBE-7D74-4F0E-AFA1-35BC5B7EEDDF}" type="presOf" srcId="{13DFF3DA-E120-4179-83D7-3BF3EA3283A2}" destId="{5181F27E-4CEA-4975-B89A-9DA41F7F341C}" srcOrd="0" destOrd="0" presId="urn:microsoft.com/office/officeart/2005/8/layout/vList2"/>
    <dgm:cxn modelId="{3E82E0BE-6997-47AC-AC9A-0C3C7BCF7221}" srcId="{F25DBD38-1E77-423B-A440-D5A3A68A62A8}" destId="{82DDBA3E-DD63-4DA3-AB8A-4D7D81D8CBD6}" srcOrd="3" destOrd="0" parTransId="{4706A49B-F683-40B9-B5B9-5D51CDA2E226}" sibTransId="{7E834C1D-B701-4282-9148-E7BAE1864631}"/>
    <dgm:cxn modelId="{9EEB51E5-CC46-49B6-86DC-0A4C4AF194D5}" type="presOf" srcId="{F25DBD38-1E77-423B-A440-D5A3A68A62A8}" destId="{2A559FA3-16ED-4994-8437-1AD3C9728F8A}" srcOrd="0" destOrd="0" presId="urn:microsoft.com/office/officeart/2005/8/layout/vList2"/>
    <dgm:cxn modelId="{16A70BEE-6704-4483-9C12-B9FC0426C40C}" type="presOf" srcId="{163C9EA7-5678-4694-A85B-29055D40A253}" destId="{8689E2E4-6A45-4C8F-9EBF-08709A83DEFF}" srcOrd="0" destOrd="0" presId="urn:microsoft.com/office/officeart/2005/8/layout/vList2"/>
    <dgm:cxn modelId="{4EFC32F3-43DD-434A-A07B-2D51C7D1E221}" type="presOf" srcId="{82DDBA3E-DD63-4DA3-AB8A-4D7D81D8CBD6}" destId="{989FD235-D5CC-4B61-BC4D-29B05909F606}" srcOrd="0" destOrd="0" presId="urn:microsoft.com/office/officeart/2005/8/layout/vList2"/>
    <dgm:cxn modelId="{7615D93B-250D-4169-A37E-8229B82C0895}" type="presParOf" srcId="{2A559FA3-16ED-4994-8437-1AD3C9728F8A}" destId="{692C75CD-3E3A-4F92-BCBD-306560465081}" srcOrd="0" destOrd="0" presId="urn:microsoft.com/office/officeart/2005/8/layout/vList2"/>
    <dgm:cxn modelId="{C7C34598-A20B-4D98-98DD-5ECFCBFB435A}" type="presParOf" srcId="{2A559FA3-16ED-4994-8437-1AD3C9728F8A}" destId="{BD5B106B-FF80-45FE-863F-470CD89E1719}" srcOrd="1" destOrd="0" presId="urn:microsoft.com/office/officeart/2005/8/layout/vList2"/>
    <dgm:cxn modelId="{62B68BA1-ABAD-4FE8-AD46-32D7C7B49B68}" type="presParOf" srcId="{2A559FA3-16ED-4994-8437-1AD3C9728F8A}" destId="{8689E2E4-6A45-4C8F-9EBF-08709A83DEFF}" srcOrd="2" destOrd="0" presId="urn:microsoft.com/office/officeart/2005/8/layout/vList2"/>
    <dgm:cxn modelId="{57473069-B1D5-4DF2-9541-8A2B1901E0B8}" type="presParOf" srcId="{2A559FA3-16ED-4994-8437-1AD3C9728F8A}" destId="{DC374D5E-E80C-4A69-ACF0-30DD2D2CD926}" srcOrd="3" destOrd="0" presId="urn:microsoft.com/office/officeart/2005/8/layout/vList2"/>
    <dgm:cxn modelId="{8446D55C-13B6-4A5B-921C-213C76C2539A}" type="presParOf" srcId="{2A559FA3-16ED-4994-8437-1AD3C9728F8A}" destId="{5181F27E-4CEA-4975-B89A-9DA41F7F341C}" srcOrd="4" destOrd="0" presId="urn:microsoft.com/office/officeart/2005/8/layout/vList2"/>
    <dgm:cxn modelId="{948DB176-D376-481D-A748-57EBC0E5D674}" type="presParOf" srcId="{2A559FA3-16ED-4994-8437-1AD3C9728F8A}" destId="{3121400B-C09A-48E0-8F93-2164166C6531}" srcOrd="5" destOrd="0" presId="urn:microsoft.com/office/officeart/2005/8/layout/vList2"/>
    <dgm:cxn modelId="{E427B611-CD13-4098-8AC5-757142B96347}" type="presParOf" srcId="{2A559FA3-16ED-4994-8437-1AD3C9728F8A}" destId="{989FD235-D5CC-4B61-BC4D-29B05909F60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DCE294-4C3D-49AB-83C6-CA27EA118566}" type="doc">
      <dgm:prSet loTypeId="urn:microsoft.com/office/officeart/2005/8/layout/venn1" loCatId="relationship" qsTypeId="urn:microsoft.com/office/officeart/2005/8/quickstyle/simple1" qsCatId="simple" csTypeId="urn:microsoft.com/office/officeart/2005/8/colors/colorful1" csCatId="colorful" phldr="1"/>
      <dgm:spPr/>
    </dgm:pt>
    <dgm:pt modelId="{6071A1C3-3B68-4A02-9961-F0BD930B8585}">
      <dgm:prSet phldrT="[Text]"/>
      <dgm:spPr/>
      <dgm:t>
        <a:bodyPr/>
        <a:lstStyle/>
        <a:p>
          <a:r>
            <a:rPr lang="en-US" dirty="0"/>
            <a:t>Scholarship &amp; Research</a:t>
          </a:r>
        </a:p>
      </dgm:t>
    </dgm:pt>
    <dgm:pt modelId="{30AC5F54-F0E4-4AC1-AA3B-ED78094BA80E}" type="parTrans" cxnId="{E75B9151-BCEC-4DD1-A8D2-264740A53E21}">
      <dgm:prSet/>
      <dgm:spPr/>
      <dgm:t>
        <a:bodyPr/>
        <a:lstStyle/>
        <a:p>
          <a:endParaRPr lang="en-US"/>
        </a:p>
      </dgm:t>
    </dgm:pt>
    <dgm:pt modelId="{CBDC73DF-9A0C-40F0-AD34-6F0E933D8C03}" type="sibTrans" cxnId="{E75B9151-BCEC-4DD1-A8D2-264740A53E21}">
      <dgm:prSet/>
      <dgm:spPr/>
      <dgm:t>
        <a:bodyPr/>
        <a:lstStyle/>
        <a:p>
          <a:endParaRPr lang="en-US"/>
        </a:p>
      </dgm:t>
    </dgm:pt>
    <dgm:pt modelId="{51F961B2-E3CB-471C-87AA-D1A31821AFE8}">
      <dgm:prSet phldrT="[Text]"/>
      <dgm:spPr/>
      <dgm:t>
        <a:bodyPr/>
        <a:lstStyle/>
        <a:p>
          <a:r>
            <a:rPr lang="en-US" dirty="0"/>
            <a:t>Scientific Discipline</a:t>
          </a:r>
        </a:p>
      </dgm:t>
    </dgm:pt>
    <dgm:pt modelId="{849A635E-E6C7-4AD0-AB20-C7283AC9B89D}" type="parTrans" cxnId="{365C6E69-A001-4E30-A748-2FC8859AEE30}">
      <dgm:prSet/>
      <dgm:spPr/>
      <dgm:t>
        <a:bodyPr/>
        <a:lstStyle/>
        <a:p>
          <a:endParaRPr lang="en-US"/>
        </a:p>
      </dgm:t>
    </dgm:pt>
    <dgm:pt modelId="{FAD69301-D0EB-4ABF-BF90-D160F838940F}" type="sibTrans" cxnId="{365C6E69-A001-4E30-A748-2FC8859AEE30}">
      <dgm:prSet/>
      <dgm:spPr/>
      <dgm:t>
        <a:bodyPr/>
        <a:lstStyle/>
        <a:p>
          <a:endParaRPr lang="en-US"/>
        </a:p>
      </dgm:t>
    </dgm:pt>
    <dgm:pt modelId="{90B65C92-6398-477F-AEF9-5C7F0AC736A6}">
      <dgm:prSet/>
      <dgm:spPr/>
      <dgm:t>
        <a:bodyPr/>
        <a:lstStyle/>
        <a:p>
          <a:r>
            <a:rPr lang="en-US" dirty="0"/>
            <a:t>Societal Needs</a:t>
          </a:r>
        </a:p>
      </dgm:t>
    </dgm:pt>
    <dgm:pt modelId="{A210E46C-4228-483F-BC77-E7DF52A14B58}" type="parTrans" cxnId="{857757D1-24A3-4ECB-B76D-F0E43C65C68B}">
      <dgm:prSet/>
      <dgm:spPr/>
      <dgm:t>
        <a:bodyPr/>
        <a:lstStyle/>
        <a:p>
          <a:endParaRPr lang="en-US"/>
        </a:p>
      </dgm:t>
    </dgm:pt>
    <dgm:pt modelId="{BEBEAFB1-0DF0-4897-8264-06E909B8E571}" type="sibTrans" cxnId="{857757D1-24A3-4ECB-B76D-F0E43C65C68B}">
      <dgm:prSet/>
      <dgm:spPr/>
      <dgm:t>
        <a:bodyPr/>
        <a:lstStyle/>
        <a:p>
          <a:endParaRPr lang="en-US"/>
        </a:p>
      </dgm:t>
    </dgm:pt>
    <dgm:pt modelId="{6588D9C4-57CA-4D1C-A2EA-552A46D75071}" type="pres">
      <dgm:prSet presAssocID="{1ADCE294-4C3D-49AB-83C6-CA27EA118566}" presName="compositeShape" presStyleCnt="0">
        <dgm:presLayoutVars>
          <dgm:chMax val="7"/>
          <dgm:dir/>
          <dgm:resizeHandles val="exact"/>
        </dgm:presLayoutVars>
      </dgm:prSet>
      <dgm:spPr/>
    </dgm:pt>
    <dgm:pt modelId="{6BC84AF8-583C-4363-BF7B-D99294A630C3}" type="pres">
      <dgm:prSet presAssocID="{90B65C92-6398-477F-AEF9-5C7F0AC736A6}" presName="circ1" presStyleLbl="vennNode1" presStyleIdx="0" presStyleCnt="3"/>
      <dgm:spPr/>
    </dgm:pt>
    <dgm:pt modelId="{F13CE3E2-C96D-4031-AB3F-136996E64124}" type="pres">
      <dgm:prSet presAssocID="{90B65C92-6398-477F-AEF9-5C7F0AC736A6}" presName="circ1Tx" presStyleLbl="revTx" presStyleIdx="0" presStyleCnt="0">
        <dgm:presLayoutVars>
          <dgm:chMax val="0"/>
          <dgm:chPref val="0"/>
          <dgm:bulletEnabled val="1"/>
        </dgm:presLayoutVars>
      </dgm:prSet>
      <dgm:spPr/>
    </dgm:pt>
    <dgm:pt modelId="{0614E988-E530-47E1-A7B9-A5033F42B0CF}" type="pres">
      <dgm:prSet presAssocID="{6071A1C3-3B68-4A02-9961-F0BD930B8585}" presName="circ2" presStyleLbl="vennNode1" presStyleIdx="1" presStyleCnt="3"/>
      <dgm:spPr/>
    </dgm:pt>
    <dgm:pt modelId="{9964DB99-93A5-491D-A50C-17A5F875E8BA}" type="pres">
      <dgm:prSet presAssocID="{6071A1C3-3B68-4A02-9961-F0BD930B8585}" presName="circ2Tx" presStyleLbl="revTx" presStyleIdx="0" presStyleCnt="0">
        <dgm:presLayoutVars>
          <dgm:chMax val="0"/>
          <dgm:chPref val="0"/>
          <dgm:bulletEnabled val="1"/>
        </dgm:presLayoutVars>
      </dgm:prSet>
      <dgm:spPr/>
    </dgm:pt>
    <dgm:pt modelId="{48CF8DCD-7C3F-4953-8231-C9972656D32B}" type="pres">
      <dgm:prSet presAssocID="{51F961B2-E3CB-471C-87AA-D1A31821AFE8}" presName="circ3" presStyleLbl="vennNode1" presStyleIdx="2" presStyleCnt="3"/>
      <dgm:spPr/>
    </dgm:pt>
    <dgm:pt modelId="{595F9085-61C8-48AB-8FC7-97BA7E8326C3}" type="pres">
      <dgm:prSet presAssocID="{51F961B2-E3CB-471C-87AA-D1A31821AFE8}" presName="circ3Tx" presStyleLbl="revTx" presStyleIdx="0" presStyleCnt="0">
        <dgm:presLayoutVars>
          <dgm:chMax val="0"/>
          <dgm:chPref val="0"/>
          <dgm:bulletEnabled val="1"/>
        </dgm:presLayoutVars>
      </dgm:prSet>
      <dgm:spPr/>
    </dgm:pt>
  </dgm:ptLst>
  <dgm:cxnLst>
    <dgm:cxn modelId="{70166F17-ABD5-480A-86F3-27C7F111EFF0}" type="presOf" srcId="{6071A1C3-3B68-4A02-9961-F0BD930B8585}" destId="{0614E988-E530-47E1-A7B9-A5033F42B0CF}" srcOrd="0" destOrd="0" presId="urn:microsoft.com/office/officeart/2005/8/layout/venn1"/>
    <dgm:cxn modelId="{365C6E69-A001-4E30-A748-2FC8859AEE30}" srcId="{1ADCE294-4C3D-49AB-83C6-CA27EA118566}" destId="{51F961B2-E3CB-471C-87AA-D1A31821AFE8}" srcOrd="2" destOrd="0" parTransId="{849A635E-E6C7-4AD0-AB20-C7283AC9B89D}" sibTransId="{FAD69301-D0EB-4ABF-BF90-D160F838940F}"/>
    <dgm:cxn modelId="{E75B9151-BCEC-4DD1-A8D2-264740A53E21}" srcId="{1ADCE294-4C3D-49AB-83C6-CA27EA118566}" destId="{6071A1C3-3B68-4A02-9961-F0BD930B8585}" srcOrd="1" destOrd="0" parTransId="{30AC5F54-F0E4-4AC1-AA3B-ED78094BA80E}" sibTransId="{CBDC73DF-9A0C-40F0-AD34-6F0E933D8C03}"/>
    <dgm:cxn modelId="{CAED187C-2A94-4B90-AA5E-70D0D9834A3B}" type="presOf" srcId="{90B65C92-6398-477F-AEF9-5C7F0AC736A6}" destId="{F13CE3E2-C96D-4031-AB3F-136996E64124}" srcOrd="1" destOrd="0" presId="urn:microsoft.com/office/officeart/2005/8/layout/venn1"/>
    <dgm:cxn modelId="{2A684E80-080D-4667-A1F6-0C59932BD306}" type="presOf" srcId="{6071A1C3-3B68-4A02-9961-F0BD930B8585}" destId="{9964DB99-93A5-491D-A50C-17A5F875E8BA}" srcOrd="1" destOrd="0" presId="urn:microsoft.com/office/officeart/2005/8/layout/venn1"/>
    <dgm:cxn modelId="{BA23668C-4798-47B7-9715-4850BFC9C9E8}" type="presOf" srcId="{90B65C92-6398-477F-AEF9-5C7F0AC736A6}" destId="{6BC84AF8-583C-4363-BF7B-D99294A630C3}" srcOrd="0" destOrd="0" presId="urn:microsoft.com/office/officeart/2005/8/layout/venn1"/>
    <dgm:cxn modelId="{41696294-70FE-4A8A-87E4-FEE132B2CC0F}" type="presOf" srcId="{1ADCE294-4C3D-49AB-83C6-CA27EA118566}" destId="{6588D9C4-57CA-4D1C-A2EA-552A46D75071}" srcOrd="0" destOrd="0" presId="urn:microsoft.com/office/officeart/2005/8/layout/venn1"/>
    <dgm:cxn modelId="{857757D1-24A3-4ECB-B76D-F0E43C65C68B}" srcId="{1ADCE294-4C3D-49AB-83C6-CA27EA118566}" destId="{90B65C92-6398-477F-AEF9-5C7F0AC736A6}" srcOrd="0" destOrd="0" parTransId="{A210E46C-4228-483F-BC77-E7DF52A14B58}" sibTransId="{BEBEAFB1-0DF0-4897-8264-06E909B8E571}"/>
    <dgm:cxn modelId="{A8E96CE4-7794-4D52-9F72-F8C108D36410}" type="presOf" srcId="{51F961B2-E3CB-471C-87AA-D1A31821AFE8}" destId="{595F9085-61C8-48AB-8FC7-97BA7E8326C3}" srcOrd="1" destOrd="0" presId="urn:microsoft.com/office/officeart/2005/8/layout/venn1"/>
    <dgm:cxn modelId="{A070D0E4-C211-4E53-A34E-EB874EC13E25}" type="presOf" srcId="{51F961B2-E3CB-471C-87AA-D1A31821AFE8}" destId="{48CF8DCD-7C3F-4953-8231-C9972656D32B}" srcOrd="0" destOrd="0" presId="urn:microsoft.com/office/officeart/2005/8/layout/venn1"/>
    <dgm:cxn modelId="{331DDA5F-260E-41CE-8FE6-571EB9E0423B}" type="presParOf" srcId="{6588D9C4-57CA-4D1C-A2EA-552A46D75071}" destId="{6BC84AF8-583C-4363-BF7B-D99294A630C3}" srcOrd="0" destOrd="0" presId="urn:microsoft.com/office/officeart/2005/8/layout/venn1"/>
    <dgm:cxn modelId="{5C0A6BED-04B4-45FC-9361-262572DBBEA8}" type="presParOf" srcId="{6588D9C4-57CA-4D1C-A2EA-552A46D75071}" destId="{F13CE3E2-C96D-4031-AB3F-136996E64124}" srcOrd="1" destOrd="0" presId="urn:microsoft.com/office/officeart/2005/8/layout/venn1"/>
    <dgm:cxn modelId="{3704496C-6A50-4600-9EC9-DF3958D97BA8}" type="presParOf" srcId="{6588D9C4-57CA-4D1C-A2EA-552A46D75071}" destId="{0614E988-E530-47E1-A7B9-A5033F42B0CF}" srcOrd="2" destOrd="0" presId="urn:microsoft.com/office/officeart/2005/8/layout/venn1"/>
    <dgm:cxn modelId="{EEC070E3-F545-4585-966A-97B324D5A079}" type="presParOf" srcId="{6588D9C4-57CA-4D1C-A2EA-552A46D75071}" destId="{9964DB99-93A5-491D-A50C-17A5F875E8BA}" srcOrd="3" destOrd="0" presId="urn:microsoft.com/office/officeart/2005/8/layout/venn1"/>
    <dgm:cxn modelId="{866B4BF6-CE75-44D4-A175-4FB137DCE656}" type="presParOf" srcId="{6588D9C4-57CA-4D1C-A2EA-552A46D75071}" destId="{48CF8DCD-7C3F-4953-8231-C9972656D32B}" srcOrd="4" destOrd="0" presId="urn:microsoft.com/office/officeart/2005/8/layout/venn1"/>
    <dgm:cxn modelId="{D1458E51-B42B-43A3-B09D-C9F6B536CFAF}" type="presParOf" srcId="{6588D9C4-57CA-4D1C-A2EA-552A46D75071}" destId="{595F9085-61C8-48AB-8FC7-97BA7E8326C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DCE294-4C3D-49AB-83C6-CA27EA118566}" type="doc">
      <dgm:prSet loTypeId="urn:microsoft.com/office/officeart/2005/8/layout/venn1" loCatId="relationship" qsTypeId="urn:microsoft.com/office/officeart/2005/8/quickstyle/simple1" qsCatId="simple" csTypeId="urn:microsoft.com/office/officeart/2005/8/colors/colorful1" csCatId="colorful" phldr="1"/>
      <dgm:spPr/>
    </dgm:pt>
    <dgm:pt modelId="{2CE14BDE-ABAB-4108-AD7F-C4091D7BD38E}">
      <dgm:prSet phldrT="[Text]"/>
      <dgm:spPr/>
      <dgm:t>
        <a:bodyPr/>
        <a:lstStyle/>
        <a:p>
          <a:r>
            <a:rPr lang="en-US" dirty="0"/>
            <a:t>Capacities and Skills</a:t>
          </a:r>
        </a:p>
      </dgm:t>
    </dgm:pt>
    <dgm:pt modelId="{B7D6E587-6505-48C6-9EEB-14B2638DAE19}" type="parTrans" cxnId="{5CDF8829-FC48-46DB-9DA6-435E7E85BDA2}">
      <dgm:prSet/>
      <dgm:spPr/>
      <dgm:t>
        <a:bodyPr/>
        <a:lstStyle/>
        <a:p>
          <a:endParaRPr lang="en-US"/>
        </a:p>
      </dgm:t>
    </dgm:pt>
    <dgm:pt modelId="{1E2994F0-8A11-4E18-833B-65E1842FC53C}" type="sibTrans" cxnId="{5CDF8829-FC48-46DB-9DA6-435E7E85BDA2}">
      <dgm:prSet/>
      <dgm:spPr/>
      <dgm:t>
        <a:bodyPr/>
        <a:lstStyle/>
        <a:p>
          <a:endParaRPr lang="en-US"/>
        </a:p>
      </dgm:t>
    </dgm:pt>
    <dgm:pt modelId="{6071A1C3-3B68-4A02-9961-F0BD930B8585}">
      <dgm:prSet phldrT="[Text]"/>
      <dgm:spPr/>
      <dgm:t>
        <a:bodyPr/>
        <a:lstStyle/>
        <a:p>
          <a:r>
            <a:rPr lang="en-US" dirty="0"/>
            <a:t>Scholarship &amp; Research</a:t>
          </a:r>
        </a:p>
      </dgm:t>
    </dgm:pt>
    <dgm:pt modelId="{30AC5F54-F0E4-4AC1-AA3B-ED78094BA80E}" type="parTrans" cxnId="{E75B9151-BCEC-4DD1-A8D2-264740A53E21}">
      <dgm:prSet/>
      <dgm:spPr/>
      <dgm:t>
        <a:bodyPr/>
        <a:lstStyle/>
        <a:p>
          <a:endParaRPr lang="en-US"/>
        </a:p>
      </dgm:t>
    </dgm:pt>
    <dgm:pt modelId="{CBDC73DF-9A0C-40F0-AD34-6F0E933D8C03}" type="sibTrans" cxnId="{E75B9151-BCEC-4DD1-A8D2-264740A53E21}">
      <dgm:prSet/>
      <dgm:spPr/>
      <dgm:t>
        <a:bodyPr/>
        <a:lstStyle/>
        <a:p>
          <a:endParaRPr lang="en-US"/>
        </a:p>
      </dgm:t>
    </dgm:pt>
    <dgm:pt modelId="{51F961B2-E3CB-471C-87AA-D1A31821AFE8}">
      <dgm:prSet phldrT="[Text]"/>
      <dgm:spPr/>
      <dgm:t>
        <a:bodyPr/>
        <a:lstStyle/>
        <a:p>
          <a:r>
            <a:rPr lang="en-US" dirty="0"/>
            <a:t>Scientific Discipline</a:t>
          </a:r>
        </a:p>
      </dgm:t>
    </dgm:pt>
    <dgm:pt modelId="{849A635E-E6C7-4AD0-AB20-C7283AC9B89D}" type="parTrans" cxnId="{365C6E69-A001-4E30-A748-2FC8859AEE30}">
      <dgm:prSet/>
      <dgm:spPr/>
      <dgm:t>
        <a:bodyPr/>
        <a:lstStyle/>
        <a:p>
          <a:endParaRPr lang="en-US"/>
        </a:p>
      </dgm:t>
    </dgm:pt>
    <dgm:pt modelId="{FAD69301-D0EB-4ABF-BF90-D160F838940F}" type="sibTrans" cxnId="{365C6E69-A001-4E30-A748-2FC8859AEE30}">
      <dgm:prSet/>
      <dgm:spPr/>
      <dgm:t>
        <a:bodyPr/>
        <a:lstStyle/>
        <a:p>
          <a:endParaRPr lang="en-US"/>
        </a:p>
      </dgm:t>
    </dgm:pt>
    <dgm:pt modelId="{1E8A1960-4BE6-49D1-968B-282E17122211}">
      <dgm:prSet/>
      <dgm:spPr/>
      <dgm:t>
        <a:bodyPr/>
        <a:lstStyle/>
        <a:p>
          <a:r>
            <a:rPr lang="en-US" dirty="0"/>
            <a:t>Personal Preferences</a:t>
          </a:r>
        </a:p>
      </dgm:t>
    </dgm:pt>
    <dgm:pt modelId="{B160C4FF-FB5D-4331-BE9C-D8D064E2C8AE}" type="parTrans" cxnId="{01D1D0D9-DDBC-476F-A650-99580B6BD176}">
      <dgm:prSet/>
      <dgm:spPr/>
      <dgm:t>
        <a:bodyPr/>
        <a:lstStyle/>
        <a:p>
          <a:endParaRPr lang="en-US"/>
        </a:p>
      </dgm:t>
    </dgm:pt>
    <dgm:pt modelId="{C45B73EE-EE9E-4759-BBD7-C08FA4411AD6}" type="sibTrans" cxnId="{01D1D0D9-DDBC-476F-A650-99580B6BD176}">
      <dgm:prSet/>
      <dgm:spPr/>
      <dgm:t>
        <a:bodyPr/>
        <a:lstStyle/>
        <a:p>
          <a:endParaRPr lang="en-US"/>
        </a:p>
      </dgm:t>
    </dgm:pt>
    <dgm:pt modelId="{BD41BC7B-3937-4205-9493-CD309C908B22}">
      <dgm:prSet custT="1"/>
      <dgm:spPr/>
      <dgm:t>
        <a:bodyPr/>
        <a:lstStyle/>
        <a:p>
          <a:r>
            <a:rPr lang="en-US" sz="3200" b="0" dirty="0"/>
            <a:t>Institutional Context</a:t>
          </a:r>
        </a:p>
      </dgm:t>
    </dgm:pt>
    <dgm:pt modelId="{9AE4BD20-3D68-4D1A-B649-1312E16C9DD2}" type="parTrans" cxnId="{6503A697-45A2-4B88-9DF0-E0EB4DD38DEF}">
      <dgm:prSet/>
      <dgm:spPr/>
      <dgm:t>
        <a:bodyPr/>
        <a:lstStyle/>
        <a:p>
          <a:endParaRPr lang="en-US"/>
        </a:p>
      </dgm:t>
    </dgm:pt>
    <dgm:pt modelId="{A1B1F72A-4CB7-4D95-8E00-0A7BFD3CB81B}" type="sibTrans" cxnId="{6503A697-45A2-4B88-9DF0-E0EB4DD38DEF}">
      <dgm:prSet/>
      <dgm:spPr/>
      <dgm:t>
        <a:bodyPr/>
        <a:lstStyle/>
        <a:p>
          <a:endParaRPr lang="en-US"/>
        </a:p>
      </dgm:t>
    </dgm:pt>
    <dgm:pt modelId="{90B65C92-6398-477F-AEF9-5C7F0AC736A6}">
      <dgm:prSet/>
      <dgm:spPr/>
      <dgm:t>
        <a:bodyPr/>
        <a:lstStyle/>
        <a:p>
          <a:r>
            <a:rPr lang="en-US" dirty="0"/>
            <a:t>Societal Needs</a:t>
          </a:r>
        </a:p>
      </dgm:t>
    </dgm:pt>
    <dgm:pt modelId="{A210E46C-4228-483F-BC77-E7DF52A14B58}" type="parTrans" cxnId="{857757D1-24A3-4ECB-B76D-F0E43C65C68B}">
      <dgm:prSet/>
      <dgm:spPr/>
      <dgm:t>
        <a:bodyPr/>
        <a:lstStyle/>
        <a:p>
          <a:endParaRPr lang="en-US"/>
        </a:p>
      </dgm:t>
    </dgm:pt>
    <dgm:pt modelId="{BEBEAFB1-0DF0-4897-8264-06E909B8E571}" type="sibTrans" cxnId="{857757D1-24A3-4ECB-B76D-F0E43C65C68B}">
      <dgm:prSet/>
      <dgm:spPr/>
      <dgm:t>
        <a:bodyPr/>
        <a:lstStyle/>
        <a:p>
          <a:endParaRPr lang="en-US"/>
        </a:p>
      </dgm:t>
    </dgm:pt>
    <dgm:pt modelId="{6588D9C4-57CA-4D1C-A2EA-552A46D75071}" type="pres">
      <dgm:prSet presAssocID="{1ADCE294-4C3D-49AB-83C6-CA27EA118566}" presName="compositeShape" presStyleCnt="0">
        <dgm:presLayoutVars>
          <dgm:chMax val="7"/>
          <dgm:dir/>
          <dgm:resizeHandles val="exact"/>
        </dgm:presLayoutVars>
      </dgm:prSet>
      <dgm:spPr/>
    </dgm:pt>
    <dgm:pt modelId="{D91853BD-F258-4793-90B2-C9167AE67C9A}" type="pres">
      <dgm:prSet presAssocID="{1E8A1960-4BE6-49D1-968B-282E17122211}" presName="circ1" presStyleLbl="vennNode1" presStyleIdx="0" presStyleCnt="6"/>
      <dgm:spPr/>
    </dgm:pt>
    <dgm:pt modelId="{6B959958-1253-4C5D-9DD1-DF3FB0978DAA}" type="pres">
      <dgm:prSet presAssocID="{1E8A1960-4BE6-49D1-968B-282E17122211}" presName="circ1Tx" presStyleLbl="revTx" presStyleIdx="0" presStyleCnt="0">
        <dgm:presLayoutVars>
          <dgm:chMax val="0"/>
          <dgm:chPref val="0"/>
          <dgm:bulletEnabled val="1"/>
        </dgm:presLayoutVars>
      </dgm:prSet>
      <dgm:spPr/>
    </dgm:pt>
    <dgm:pt modelId="{93FE5A34-B67F-47D4-B1B1-D5C9FFEB5464}" type="pres">
      <dgm:prSet presAssocID="{2CE14BDE-ABAB-4108-AD7F-C4091D7BD38E}" presName="circ2" presStyleLbl="vennNode1" presStyleIdx="1" presStyleCnt="6"/>
      <dgm:spPr/>
    </dgm:pt>
    <dgm:pt modelId="{D3A3C3F1-53C4-4C69-865D-3295AD8EFFB9}" type="pres">
      <dgm:prSet presAssocID="{2CE14BDE-ABAB-4108-AD7F-C4091D7BD38E}" presName="circ2Tx" presStyleLbl="revTx" presStyleIdx="0" presStyleCnt="0">
        <dgm:presLayoutVars>
          <dgm:chMax val="0"/>
          <dgm:chPref val="0"/>
          <dgm:bulletEnabled val="1"/>
        </dgm:presLayoutVars>
      </dgm:prSet>
      <dgm:spPr/>
    </dgm:pt>
    <dgm:pt modelId="{2D66EB96-E731-4B1E-AC9C-7ED800ADA4FE}" type="pres">
      <dgm:prSet presAssocID="{BD41BC7B-3937-4205-9493-CD309C908B22}" presName="circ3" presStyleLbl="vennNode1" presStyleIdx="2" presStyleCnt="6"/>
      <dgm:spPr/>
    </dgm:pt>
    <dgm:pt modelId="{2A4D4344-07C5-499B-BF56-ED31B0AF3BB2}" type="pres">
      <dgm:prSet presAssocID="{BD41BC7B-3937-4205-9493-CD309C908B22}" presName="circ3Tx" presStyleLbl="revTx" presStyleIdx="0" presStyleCnt="0">
        <dgm:presLayoutVars>
          <dgm:chMax val="0"/>
          <dgm:chPref val="0"/>
          <dgm:bulletEnabled val="1"/>
        </dgm:presLayoutVars>
      </dgm:prSet>
      <dgm:spPr/>
    </dgm:pt>
    <dgm:pt modelId="{7D145E85-EF03-4C87-A399-AED00637D9DB}" type="pres">
      <dgm:prSet presAssocID="{90B65C92-6398-477F-AEF9-5C7F0AC736A6}" presName="circ4" presStyleLbl="vennNode1" presStyleIdx="3" presStyleCnt="6"/>
      <dgm:spPr/>
    </dgm:pt>
    <dgm:pt modelId="{1B7A9376-A873-4546-ADE3-C11D306E68E6}" type="pres">
      <dgm:prSet presAssocID="{90B65C92-6398-477F-AEF9-5C7F0AC736A6}" presName="circ4Tx" presStyleLbl="revTx" presStyleIdx="0" presStyleCnt="0">
        <dgm:presLayoutVars>
          <dgm:chMax val="0"/>
          <dgm:chPref val="0"/>
          <dgm:bulletEnabled val="1"/>
        </dgm:presLayoutVars>
      </dgm:prSet>
      <dgm:spPr/>
    </dgm:pt>
    <dgm:pt modelId="{D9CF923D-EE76-483F-801D-A0BCF093FFDF}" type="pres">
      <dgm:prSet presAssocID="{6071A1C3-3B68-4A02-9961-F0BD930B8585}" presName="circ5" presStyleLbl="vennNode1" presStyleIdx="4" presStyleCnt="6"/>
      <dgm:spPr/>
    </dgm:pt>
    <dgm:pt modelId="{A9D354A8-3733-4523-9E3C-2621257053A4}" type="pres">
      <dgm:prSet presAssocID="{6071A1C3-3B68-4A02-9961-F0BD930B8585}" presName="circ5Tx" presStyleLbl="revTx" presStyleIdx="0" presStyleCnt="0">
        <dgm:presLayoutVars>
          <dgm:chMax val="0"/>
          <dgm:chPref val="0"/>
          <dgm:bulletEnabled val="1"/>
        </dgm:presLayoutVars>
      </dgm:prSet>
      <dgm:spPr/>
    </dgm:pt>
    <dgm:pt modelId="{F92C23E3-124E-415A-871E-1C965700D927}" type="pres">
      <dgm:prSet presAssocID="{51F961B2-E3CB-471C-87AA-D1A31821AFE8}" presName="circ6" presStyleLbl="vennNode1" presStyleIdx="5" presStyleCnt="6"/>
      <dgm:spPr/>
    </dgm:pt>
    <dgm:pt modelId="{4380505F-6217-4B31-80D9-0B4818E2B972}" type="pres">
      <dgm:prSet presAssocID="{51F961B2-E3CB-471C-87AA-D1A31821AFE8}" presName="circ6Tx" presStyleLbl="revTx" presStyleIdx="0" presStyleCnt="0">
        <dgm:presLayoutVars>
          <dgm:chMax val="0"/>
          <dgm:chPref val="0"/>
          <dgm:bulletEnabled val="1"/>
        </dgm:presLayoutVars>
      </dgm:prSet>
      <dgm:spPr/>
    </dgm:pt>
  </dgm:ptLst>
  <dgm:cxnLst>
    <dgm:cxn modelId="{7E8AEF1B-B0B9-4A09-86E3-A466ABA25645}" type="presOf" srcId="{51F961B2-E3CB-471C-87AA-D1A31821AFE8}" destId="{4380505F-6217-4B31-80D9-0B4818E2B972}" srcOrd="0" destOrd="0" presId="urn:microsoft.com/office/officeart/2005/8/layout/venn1"/>
    <dgm:cxn modelId="{5CDF8829-FC48-46DB-9DA6-435E7E85BDA2}" srcId="{1ADCE294-4C3D-49AB-83C6-CA27EA118566}" destId="{2CE14BDE-ABAB-4108-AD7F-C4091D7BD38E}" srcOrd="1" destOrd="0" parTransId="{B7D6E587-6505-48C6-9EEB-14B2638DAE19}" sibTransId="{1E2994F0-8A11-4E18-833B-65E1842FC53C}"/>
    <dgm:cxn modelId="{2596DA30-637C-4E4B-BF5E-668B3057D6F1}" type="presOf" srcId="{6071A1C3-3B68-4A02-9961-F0BD930B8585}" destId="{A9D354A8-3733-4523-9E3C-2621257053A4}" srcOrd="0" destOrd="0" presId="urn:microsoft.com/office/officeart/2005/8/layout/venn1"/>
    <dgm:cxn modelId="{365C6E69-A001-4E30-A748-2FC8859AEE30}" srcId="{1ADCE294-4C3D-49AB-83C6-CA27EA118566}" destId="{51F961B2-E3CB-471C-87AA-D1A31821AFE8}" srcOrd="5" destOrd="0" parTransId="{849A635E-E6C7-4AD0-AB20-C7283AC9B89D}" sibTransId="{FAD69301-D0EB-4ABF-BF90-D160F838940F}"/>
    <dgm:cxn modelId="{6647654D-23E0-457C-BBF5-E29E478756FB}" type="presOf" srcId="{1E8A1960-4BE6-49D1-968B-282E17122211}" destId="{6B959958-1253-4C5D-9DD1-DF3FB0978DAA}" srcOrd="0" destOrd="0" presId="urn:microsoft.com/office/officeart/2005/8/layout/venn1"/>
    <dgm:cxn modelId="{E75B9151-BCEC-4DD1-A8D2-264740A53E21}" srcId="{1ADCE294-4C3D-49AB-83C6-CA27EA118566}" destId="{6071A1C3-3B68-4A02-9961-F0BD930B8585}" srcOrd="4" destOrd="0" parTransId="{30AC5F54-F0E4-4AC1-AA3B-ED78094BA80E}" sibTransId="{CBDC73DF-9A0C-40F0-AD34-6F0E933D8C03}"/>
    <dgm:cxn modelId="{41696294-70FE-4A8A-87E4-FEE132B2CC0F}" type="presOf" srcId="{1ADCE294-4C3D-49AB-83C6-CA27EA118566}" destId="{6588D9C4-57CA-4D1C-A2EA-552A46D75071}" srcOrd="0" destOrd="0" presId="urn:microsoft.com/office/officeart/2005/8/layout/venn1"/>
    <dgm:cxn modelId="{6503A697-45A2-4B88-9DF0-E0EB4DD38DEF}" srcId="{1ADCE294-4C3D-49AB-83C6-CA27EA118566}" destId="{BD41BC7B-3937-4205-9493-CD309C908B22}" srcOrd="2" destOrd="0" parTransId="{9AE4BD20-3D68-4D1A-B649-1312E16C9DD2}" sibTransId="{A1B1F72A-4CB7-4D95-8E00-0A7BFD3CB81B}"/>
    <dgm:cxn modelId="{68EFDDBB-E099-4C1B-998B-B390DD2193F3}" type="presOf" srcId="{90B65C92-6398-477F-AEF9-5C7F0AC736A6}" destId="{1B7A9376-A873-4546-ADE3-C11D306E68E6}" srcOrd="0" destOrd="0" presId="urn:microsoft.com/office/officeart/2005/8/layout/venn1"/>
    <dgm:cxn modelId="{304D67D1-C2CB-4E3C-98A7-589F675052DA}" type="presOf" srcId="{BD41BC7B-3937-4205-9493-CD309C908B22}" destId="{2A4D4344-07C5-499B-BF56-ED31B0AF3BB2}" srcOrd="0" destOrd="0" presId="urn:microsoft.com/office/officeart/2005/8/layout/venn1"/>
    <dgm:cxn modelId="{857757D1-24A3-4ECB-B76D-F0E43C65C68B}" srcId="{1ADCE294-4C3D-49AB-83C6-CA27EA118566}" destId="{90B65C92-6398-477F-AEF9-5C7F0AC736A6}" srcOrd="3" destOrd="0" parTransId="{A210E46C-4228-483F-BC77-E7DF52A14B58}" sibTransId="{BEBEAFB1-0DF0-4897-8264-06E909B8E571}"/>
    <dgm:cxn modelId="{01D1D0D9-DDBC-476F-A650-99580B6BD176}" srcId="{1ADCE294-4C3D-49AB-83C6-CA27EA118566}" destId="{1E8A1960-4BE6-49D1-968B-282E17122211}" srcOrd="0" destOrd="0" parTransId="{B160C4FF-FB5D-4331-BE9C-D8D064E2C8AE}" sibTransId="{C45B73EE-EE9E-4759-BBD7-C08FA4411AD6}"/>
    <dgm:cxn modelId="{5F19E9DD-E740-4528-96DC-11F28BF27D3A}" type="presOf" srcId="{2CE14BDE-ABAB-4108-AD7F-C4091D7BD38E}" destId="{D3A3C3F1-53C4-4C69-865D-3295AD8EFFB9}" srcOrd="0" destOrd="0" presId="urn:microsoft.com/office/officeart/2005/8/layout/venn1"/>
    <dgm:cxn modelId="{5AAB0569-7901-4EB7-B607-7636ECD48B9A}" type="presParOf" srcId="{6588D9C4-57CA-4D1C-A2EA-552A46D75071}" destId="{D91853BD-F258-4793-90B2-C9167AE67C9A}" srcOrd="0" destOrd="0" presId="urn:microsoft.com/office/officeart/2005/8/layout/venn1"/>
    <dgm:cxn modelId="{BF29FA31-FF12-4D50-874E-80DB410877E7}" type="presParOf" srcId="{6588D9C4-57CA-4D1C-A2EA-552A46D75071}" destId="{6B959958-1253-4C5D-9DD1-DF3FB0978DAA}" srcOrd="1" destOrd="0" presId="urn:microsoft.com/office/officeart/2005/8/layout/venn1"/>
    <dgm:cxn modelId="{2585675F-B381-44AB-99B3-77697D09E35D}" type="presParOf" srcId="{6588D9C4-57CA-4D1C-A2EA-552A46D75071}" destId="{93FE5A34-B67F-47D4-B1B1-D5C9FFEB5464}" srcOrd="2" destOrd="0" presId="urn:microsoft.com/office/officeart/2005/8/layout/venn1"/>
    <dgm:cxn modelId="{807CA68E-495C-4904-ADFE-4000811010AD}" type="presParOf" srcId="{6588D9C4-57CA-4D1C-A2EA-552A46D75071}" destId="{D3A3C3F1-53C4-4C69-865D-3295AD8EFFB9}" srcOrd="3" destOrd="0" presId="urn:microsoft.com/office/officeart/2005/8/layout/venn1"/>
    <dgm:cxn modelId="{0E0C8C2F-350F-42F1-9CC5-28CAC88333A7}" type="presParOf" srcId="{6588D9C4-57CA-4D1C-A2EA-552A46D75071}" destId="{2D66EB96-E731-4B1E-AC9C-7ED800ADA4FE}" srcOrd="4" destOrd="0" presId="urn:microsoft.com/office/officeart/2005/8/layout/venn1"/>
    <dgm:cxn modelId="{948736BF-D135-4C92-AF3A-C72EFDB1B71C}" type="presParOf" srcId="{6588D9C4-57CA-4D1C-A2EA-552A46D75071}" destId="{2A4D4344-07C5-499B-BF56-ED31B0AF3BB2}" srcOrd="5" destOrd="0" presId="urn:microsoft.com/office/officeart/2005/8/layout/venn1"/>
    <dgm:cxn modelId="{07DA353C-C840-42E8-A706-BEF6809A921B}" type="presParOf" srcId="{6588D9C4-57CA-4D1C-A2EA-552A46D75071}" destId="{7D145E85-EF03-4C87-A399-AED00637D9DB}" srcOrd="6" destOrd="0" presId="urn:microsoft.com/office/officeart/2005/8/layout/venn1"/>
    <dgm:cxn modelId="{9FDAD7ED-8AD4-4D50-8414-CC2300E7D2F7}" type="presParOf" srcId="{6588D9C4-57CA-4D1C-A2EA-552A46D75071}" destId="{1B7A9376-A873-4546-ADE3-C11D306E68E6}" srcOrd="7" destOrd="0" presId="urn:microsoft.com/office/officeart/2005/8/layout/venn1"/>
    <dgm:cxn modelId="{82B0E229-2BD8-4149-9182-530A6944CAFD}" type="presParOf" srcId="{6588D9C4-57CA-4D1C-A2EA-552A46D75071}" destId="{D9CF923D-EE76-483F-801D-A0BCF093FFDF}" srcOrd="8" destOrd="0" presId="urn:microsoft.com/office/officeart/2005/8/layout/venn1"/>
    <dgm:cxn modelId="{ECF45AA2-FF0B-43CC-A2D3-1D3290508BF3}" type="presParOf" srcId="{6588D9C4-57CA-4D1C-A2EA-552A46D75071}" destId="{A9D354A8-3733-4523-9E3C-2621257053A4}" srcOrd="9" destOrd="0" presId="urn:microsoft.com/office/officeart/2005/8/layout/venn1"/>
    <dgm:cxn modelId="{57F558A8-5FA3-47EF-921D-3258E6FCC237}" type="presParOf" srcId="{6588D9C4-57CA-4D1C-A2EA-552A46D75071}" destId="{F92C23E3-124E-415A-871E-1C965700D927}" srcOrd="10" destOrd="0" presId="urn:microsoft.com/office/officeart/2005/8/layout/venn1"/>
    <dgm:cxn modelId="{D513036B-AC0D-4B2C-B954-E4ACC6209EA2}" type="presParOf" srcId="{6588D9C4-57CA-4D1C-A2EA-552A46D75071}" destId="{4380505F-6217-4B31-80D9-0B4818E2B972}"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E483EA-314A-4698-BE5B-D19129577BA9}" type="doc">
      <dgm:prSet loTypeId="urn:microsoft.com/office/officeart/2005/8/layout/hProcess11" loCatId="process" qsTypeId="urn:microsoft.com/office/officeart/2005/8/quickstyle/simple1" qsCatId="simple" csTypeId="urn:microsoft.com/office/officeart/2005/8/colors/accent4_2" csCatId="accent4" phldr="1"/>
      <dgm:spPr/>
      <dgm:t>
        <a:bodyPr/>
        <a:lstStyle/>
        <a:p>
          <a:endParaRPr lang="en-US"/>
        </a:p>
      </dgm:t>
    </dgm:pt>
    <dgm:pt modelId="{15452A75-7ECA-4DF0-BA3D-9CAC882D116B}">
      <dgm:prSet phldrT="[Text]" phldr="0"/>
      <dgm:spPr/>
      <dgm:t>
        <a:bodyPr/>
        <a:lstStyle/>
        <a:p>
          <a:pPr rtl="0"/>
          <a:r>
            <a:rPr lang="en-US" dirty="0">
              <a:latin typeface="Century Gothic"/>
            </a:rPr>
            <a:t>5</a:t>
          </a:r>
          <a:r>
            <a:rPr lang="en-US" b="0" i="0" u="none" strike="noStrike" cap="none" baseline="0" noProof="0" dirty="0">
              <a:latin typeface="Century Gothic"/>
            </a:rPr>
            <a:t> Years</a:t>
          </a:r>
          <a:endParaRPr lang="en-US" dirty="0"/>
        </a:p>
      </dgm:t>
    </dgm:pt>
    <dgm:pt modelId="{0378CED5-1834-46BD-9A47-C472CA525AE9}" type="parTrans" cxnId="{C998DD6C-72E2-43D4-A5D3-CEBEDBD49A4F}">
      <dgm:prSet/>
      <dgm:spPr/>
    </dgm:pt>
    <dgm:pt modelId="{96542176-06E3-4FEF-8887-B5440BEC42A5}" type="sibTrans" cxnId="{C998DD6C-72E2-43D4-A5D3-CEBEDBD49A4F}">
      <dgm:prSet/>
      <dgm:spPr/>
    </dgm:pt>
    <dgm:pt modelId="{FB7E465A-A533-4CE4-A37F-1610516AA6B5}">
      <dgm:prSet phldrT="[Text]" phldr="0"/>
      <dgm:spPr/>
      <dgm:t>
        <a:bodyPr/>
        <a:lstStyle/>
        <a:p>
          <a:pPr rtl="0"/>
          <a:r>
            <a:rPr lang="en-US" dirty="0">
              <a:latin typeface="Century Gothic"/>
            </a:rPr>
            <a:t>25 Years</a:t>
          </a:r>
          <a:endParaRPr lang="en-US" dirty="0"/>
        </a:p>
      </dgm:t>
    </dgm:pt>
    <dgm:pt modelId="{DEB9C2E5-372B-47B6-ADE9-C89970549D8B}" type="parTrans" cxnId="{1D9B375D-8759-41F0-A679-06F215348BDB}">
      <dgm:prSet/>
      <dgm:spPr/>
    </dgm:pt>
    <dgm:pt modelId="{5BD4FFB3-3F0F-40AA-B3A0-5BDFB1EBC695}" type="sibTrans" cxnId="{1D9B375D-8759-41F0-A679-06F215348BDB}">
      <dgm:prSet/>
      <dgm:spPr/>
    </dgm:pt>
    <dgm:pt modelId="{60512183-22D2-4EDF-8FA9-603DAE315F61}" type="pres">
      <dgm:prSet presAssocID="{17E483EA-314A-4698-BE5B-D19129577BA9}" presName="Name0" presStyleCnt="0">
        <dgm:presLayoutVars>
          <dgm:dir/>
          <dgm:resizeHandles val="exact"/>
        </dgm:presLayoutVars>
      </dgm:prSet>
      <dgm:spPr/>
    </dgm:pt>
    <dgm:pt modelId="{5D0F3BA5-878F-4F79-8853-57424921F7C5}" type="pres">
      <dgm:prSet presAssocID="{17E483EA-314A-4698-BE5B-D19129577BA9}" presName="arrow" presStyleLbl="bgShp" presStyleIdx="0" presStyleCnt="1"/>
      <dgm:spPr/>
    </dgm:pt>
    <dgm:pt modelId="{768D788C-85AB-4E58-9443-77C58092315D}" type="pres">
      <dgm:prSet presAssocID="{17E483EA-314A-4698-BE5B-D19129577BA9}" presName="points" presStyleCnt="0"/>
      <dgm:spPr/>
    </dgm:pt>
    <dgm:pt modelId="{A1E4C31A-4E0F-4F96-9615-FCC16C09FE64}" type="pres">
      <dgm:prSet presAssocID="{15452A75-7ECA-4DF0-BA3D-9CAC882D116B}" presName="compositeA" presStyleCnt="0"/>
      <dgm:spPr/>
    </dgm:pt>
    <dgm:pt modelId="{EF8E89A8-4B6A-4CD5-8860-FA44597A8133}" type="pres">
      <dgm:prSet presAssocID="{15452A75-7ECA-4DF0-BA3D-9CAC882D116B}" presName="textA" presStyleLbl="revTx" presStyleIdx="0" presStyleCnt="2">
        <dgm:presLayoutVars>
          <dgm:bulletEnabled val="1"/>
        </dgm:presLayoutVars>
      </dgm:prSet>
      <dgm:spPr/>
    </dgm:pt>
    <dgm:pt modelId="{616703E8-CB1B-4211-8610-6DD945999F60}" type="pres">
      <dgm:prSet presAssocID="{15452A75-7ECA-4DF0-BA3D-9CAC882D116B}" presName="circleA" presStyleLbl="node1" presStyleIdx="0" presStyleCnt="2"/>
      <dgm:spPr/>
    </dgm:pt>
    <dgm:pt modelId="{7A40A741-680C-4BB5-A93E-A63FDD9BBE52}" type="pres">
      <dgm:prSet presAssocID="{15452A75-7ECA-4DF0-BA3D-9CAC882D116B}" presName="spaceA" presStyleCnt="0"/>
      <dgm:spPr/>
    </dgm:pt>
    <dgm:pt modelId="{E6B96651-9450-4CFA-89EC-BC3BBBACC13B}" type="pres">
      <dgm:prSet presAssocID="{96542176-06E3-4FEF-8887-B5440BEC42A5}" presName="space" presStyleCnt="0"/>
      <dgm:spPr/>
    </dgm:pt>
    <dgm:pt modelId="{25B4D3D6-65BD-451D-808B-EF08029DEEBE}" type="pres">
      <dgm:prSet presAssocID="{FB7E465A-A533-4CE4-A37F-1610516AA6B5}" presName="compositeB" presStyleCnt="0"/>
      <dgm:spPr/>
    </dgm:pt>
    <dgm:pt modelId="{F9A01B86-3C35-4FAD-B6A3-B2B2D83E2CBD}" type="pres">
      <dgm:prSet presAssocID="{FB7E465A-A533-4CE4-A37F-1610516AA6B5}" presName="textB" presStyleLbl="revTx" presStyleIdx="1" presStyleCnt="2">
        <dgm:presLayoutVars>
          <dgm:bulletEnabled val="1"/>
        </dgm:presLayoutVars>
      </dgm:prSet>
      <dgm:spPr/>
    </dgm:pt>
    <dgm:pt modelId="{4AD0180D-08DF-4CEA-A098-87A7E158C033}" type="pres">
      <dgm:prSet presAssocID="{FB7E465A-A533-4CE4-A37F-1610516AA6B5}" presName="circleB" presStyleLbl="node1" presStyleIdx="1" presStyleCnt="2"/>
      <dgm:spPr/>
    </dgm:pt>
    <dgm:pt modelId="{1666E011-FED1-44F3-AE48-B68D9EC59D9E}" type="pres">
      <dgm:prSet presAssocID="{FB7E465A-A533-4CE4-A37F-1610516AA6B5}" presName="spaceB" presStyleCnt="0"/>
      <dgm:spPr/>
    </dgm:pt>
  </dgm:ptLst>
  <dgm:cxnLst>
    <dgm:cxn modelId="{9E99472A-742B-4F71-8120-D811BD257E68}" type="presOf" srcId="{17E483EA-314A-4698-BE5B-D19129577BA9}" destId="{60512183-22D2-4EDF-8FA9-603DAE315F61}" srcOrd="0" destOrd="0" presId="urn:microsoft.com/office/officeart/2005/8/layout/hProcess11"/>
    <dgm:cxn modelId="{28C26833-E249-4D49-AC59-B0D8AAD3D175}" type="presOf" srcId="{15452A75-7ECA-4DF0-BA3D-9CAC882D116B}" destId="{EF8E89A8-4B6A-4CD5-8860-FA44597A8133}" srcOrd="0" destOrd="0" presId="urn:microsoft.com/office/officeart/2005/8/layout/hProcess11"/>
    <dgm:cxn modelId="{1D9B375D-8759-41F0-A679-06F215348BDB}" srcId="{17E483EA-314A-4698-BE5B-D19129577BA9}" destId="{FB7E465A-A533-4CE4-A37F-1610516AA6B5}" srcOrd="1" destOrd="0" parTransId="{DEB9C2E5-372B-47B6-ADE9-C89970549D8B}" sibTransId="{5BD4FFB3-3F0F-40AA-B3A0-5BDFB1EBC695}"/>
    <dgm:cxn modelId="{F6969666-D11B-44E7-83A0-979C19A87125}" type="presOf" srcId="{FB7E465A-A533-4CE4-A37F-1610516AA6B5}" destId="{F9A01B86-3C35-4FAD-B6A3-B2B2D83E2CBD}" srcOrd="0" destOrd="0" presId="urn:microsoft.com/office/officeart/2005/8/layout/hProcess11"/>
    <dgm:cxn modelId="{C998DD6C-72E2-43D4-A5D3-CEBEDBD49A4F}" srcId="{17E483EA-314A-4698-BE5B-D19129577BA9}" destId="{15452A75-7ECA-4DF0-BA3D-9CAC882D116B}" srcOrd="0" destOrd="0" parTransId="{0378CED5-1834-46BD-9A47-C472CA525AE9}" sibTransId="{96542176-06E3-4FEF-8887-B5440BEC42A5}"/>
    <dgm:cxn modelId="{85592F6E-0EEC-4C59-B5A2-294B8CE3634E}" type="presParOf" srcId="{60512183-22D2-4EDF-8FA9-603DAE315F61}" destId="{5D0F3BA5-878F-4F79-8853-57424921F7C5}" srcOrd="0" destOrd="0" presId="urn:microsoft.com/office/officeart/2005/8/layout/hProcess11"/>
    <dgm:cxn modelId="{A772FD51-38C7-4527-BDBE-AA741DB539C7}" type="presParOf" srcId="{60512183-22D2-4EDF-8FA9-603DAE315F61}" destId="{768D788C-85AB-4E58-9443-77C58092315D}" srcOrd="1" destOrd="0" presId="urn:microsoft.com/office/officeart/2005/8/layout/hProcess11"/>
    <dgm:cxn modelId="{769C0884-0EF2-499C-9A62-E98D30CB36CC}" type="presParOf" srcId="{768D788C-85AB-4E58-9443-77C58092315D}" destId="{A1E4C31A-4E0F-4F96-9615-FCC16C09FE64}" srcOrd="0" destOrd="0" presId="urn:microsoft.com/office/officeart/2005/8/layout/hProcess11"/>
    <dgm:cxn modelId="{4CC9F7AD-02AC-40F1-BBF2-F7ECF38C4B21}" type="presParOf" srcId="{A1E4C31A-4E0F-4F96-9615-FCC16C09FE64}" destId="{EF8E89A8-4B6A-4CD5-8860-FA44597A8133}" srcOrd="0" destOrd="0" presId="urn:microsoft.com/office/officeart/2005/8/layout/hProcess11"/>
    <dgm:cxn modelId="{820F2AF6-E922-4C43-9082-EACC904AA855}" type="presParOf" srcId="{A1E4C31A-4E0F-4F96-9615-FCC16C09FE64}" destId="{616703E8-CB1B-4211-8610-6DD945999F60}" srcOrd="1" destOrd="0" presId="urn:microsoft.com/office/officeart/2005/8/layout/hProcess11"/>
    <dgm:cxn modelId="{E653FDB0-B01E-411F-B668-A8CDA4A8CA1A}" type="presParOf" srcId="{A1E4C31A-4E0F-4F96-9615-FCC16C09FE64}" destId="{7A40A741-680C-4BB5-A93E-A63FDD9BBE52}" srcOrd="2" destOrd="0" presId="urn:microsoft.com/office/officeart/2005/8/layout/hProcess11"/>
    <dgm:cxn modelId="{7FE6F750-3CD2-42BC-B4EA-6F668E4460E2}" type="presParOf" srcId="{768D788C-85AB-4E58-9443-77C58092315D}" destId="{E6B96651-9450-4CFA-89EC-BC3BBBACC13B}" srcOrd="1" destOrd="0" presId="urn:microsoft.com/office/officeart/2005/8/layout/hProcess11"/>
    <dgm:cxn modelId="{173045FC-60B5-4F70-AB58-E1E6AC590BA7}" type="presParOf" srcId="{768D788C-85AB-4E58-9443-77C58092315D}" destId="{25B4D3D6-65BD-451D-808B-EF08029DEEBE}" srcOrd="2" destOrd="0" presId="urn:microsoft.com/office/officeart/2005/8/layout/hProcess11"/>
    <dgm:cxn modelId="{6ACA18CB-B341-4947-81EA-367B86989A1C}" type="presParOf" srcId="{25B4D3D6-65BD-451D-808B-EF08029DEEBE}" destId="{F9A01B86-3C35-4FAD-B6A3-B2B2D83E2CBD}" srcOrd="0" destOrd="0" presId="urn:microsoft.com/office/officeart/2005/8/layout/hProcess11"/>
    <dgm:cxn modelId="{8D6DE2DB-C817-48D5-987E-F6AEF8521F6F}" type="presParOf" srcId="{25B4D3D6-65BD-451D-808B-EF08029DEEBE}" destId="{4AD0180D-08DF-4CEA-A098-87A7E158C033}" srcOrd="1" destOrd="0" presId="urn:microsoft.com/office/officeart/2005/8/layout/hProcess11"/>
    <dgm:cxn modelId="{A681ED63-E960-43EE-A1E2-A1B36819E172}" type="presParOf" srcId="{25B4D3D6-65BD-451D-808B-EF08029DEEBE}" destId="{1666E011-FED1-44F3-AE48-B68D9EC59D9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DCE294-4C3D-49AB-83C6-CA27EA118566}" type="doc">
      <dgm:prSet loTypeId="urn:microsoft.com/office/officeart/2005/8/layout/venn1" loCatId="relationship" qsTypeId="urn:microsoft.com/office/officeart/2005/8/quickstyle/simple1" qsCatId="simple" csTypeId="urn:microsoft.com/office/officeart/2005/8/colors/colorful1" csCatId="colorful" phldr="1"/>
      <dgm:spPr/>
    </dgm:pt>
    <dgm:pt modelId="{6071A1C3-3B68-4A02-9961-F0BD930B8585}">
      <dgm:prSet phldrT="[Text]"/>
      <dgm:spPr/>
      <dgm:t>
        <a:bodyPr/>
        <a:lstStyle/>
        <a:p>
          <a:r>
            <a:rPr lang="en-US" dirty="0"/>
            <a:t>Scholarship &amp; Research</a:t>
          </a:r>
        </a:p>
      </dgm:t>
    </dgm:pt>
    <dgm:pt modelId="{30AC5F54-F0E4-4AC1-AA3B-ED78094BA80E}" type="parTrans" cxnId="{E75B9151-BCEC-4DD1-A8D2-264740A53E21}">
      <dgm:prSet/>
      <dgm:spPr/>
      <dgm:t>
        <a:bodyPr/>
        <a:lstStyle/>
        <a:p>
          <a:endParaRPr lang="en-US"/>
        </a:p>
      </dgm:t>
    </dgm:pt>
    <dgm:pt modelId="{CBDC73DF-9A0C-40F0-AD34-6F0E933D8C03}" type="sibTrans" cxnId="{E75B9151-BCEC-4DD1-A8D2-264740A53E21}">
      <dgm:prSet/>
      <dgm:spPr/>
      <dgm:t>
        <a:bodyPr/>
        <a:lstStyle/>
        <a:p>
          <a:endParaRPr lang="en-US"/>
        </a:p>
      </dgm:t>
    </dgm:pt>
    <dgm:pt modelId="{51F961B2-E3CB-471C-87AA-D1A31821AFE8}">
      <dgm:prSet phldrT="[Text]"/>
      <dgm:spPr/>
      <dgm:t>
        <a:bodyPr/>
        <a:lstStyle/>
        <a:p>
          <a:r>
            <a:rPr lang="en-US" dirty="0"/>
            <a:t>Scientific Discipline</a:t>
          </a:r>
        </a:p>
      </dgm:t>
    </dgm:pt>
    <dgm:pt modelId="{849A635E-E6C7-4AD0-AB20-C7283AC9B89D}" type="parTrans" cxnId="{365C6E69-A001-4E30-A748-2FC8859AEE30}">
      <dgm:prSet/>
      <dgm:spPr/>
      <dgm:t>
        <a:bodyPr/>
        <a:lstStyle/>
        <a:p>
          <a:endParaRPr lang="en-US"/>
        </a:p>
      </dgm:t>
    </dgm:pt>
    <dgm:pt modelId="{FAD69301-D0EB-4ABF-BF90-D160F838940F}" type="sibTrans" cxnId="{365C6E69-A001-4E30-A748-2FC8859AEE30}">
      <dgm:prSet/>
      <dgm:spPr/>
      <dgm:t>
        <a:bodyPr/>
        <a:lstStyle/>
        <a:p>
          <a:endParaRPr lang="en-US"/>
        </a:p>
      </dgm:t>
    </dgm:pt>
    <dgm:pt modelId="{90B65C92-6398-477F-AEF9-5C7F0AC736A6}">
      <dgm:prSet/>
      <dgm:spPr/>
      <dgm:t>
        <a:bodyPr/>
        <a:lstStyle/>
        <a:p>
          <a:r>
            <a:rPr lang="en-US" dirty="0"/>
            <a:t>Societal Needs</a:t>
          </a:r>
        </a:p>
      </dgm:t>
    </dgm:pt>
    <dgm:pt modelId="{A210E46C-4228-483F-BC77-E7DF52A14B58}" type="parTrans" cxnId="{857757D1-24A3-4ECB-B76D-F0E43C65C68B}">
      <dgm:prSet/>
      <dgm:spPr/>
      <dgm:t>
        <a:bodyPr/>
        <a:lstStyle/>
        <a:p>
          <a:endParaRPr lang="en-US"/>
        </a:p>
      </dgm:t>
    </dgm:pt>
    <dgm:pt modelId="{BEBEAFB1-0DF0-4897-8264-06E909B8E571}" type="sibTrans" cxnId="{857757D1-24A3-4ECB-B76D-F0E43C65C68B}">
      <dgm:prSet/>
      <dgm:spPr/>
      <dgm:t>
        <a:bodyPr/>
        <a:lstStyle/>
        <a:p>
          <a:endParaRPr lang="en-US"/>
        </a:p>
      </dgm:t>
    </dgm:pt>
    <dgm:pt modelId="{6588D9C4-57CA-4D1C-A2EA-552A46D75071}" type="pres">
      <dgm:prSet presAssocID="{1ADCE294-4C3D-49AB-83C6-CA27EA118566}" presName="compositeShape" presStyleCnt="0">
        <dgm:presLayoutVars>
          <dgm:chMax val="7"/>
          <dgm:dir/>
          <dgm:resizeHandles val="exact"/>
        </dgm:presLayoutVars>
      </dgm:prSet>
      <dgm:spPr/>
    </dgm:pt>
    <dgm:pt modelId="{6BC84AF8-583C-4363-BF7B-D99294A630C3}" type="pres">
      <dgm:prSet presAssocID="{90B65C92-6398-477F-AEF9-5C7F0AC736A6}" presName="circ1" presStyleLbl="vennNode1" presStyleIdx="0" presStyleCnt="3"/>
      <dgm:spPr/>
    </dgm:pt>
    <dgm:pt modelId="{F13CE3E2-C96D-4031-AB3F-136996E64124}" type="pres">
      <dgm:prSet presAssocID="{90B65C92-6398-477F-AEF9-5C7F0AC736A6}" presName="circ1Tx" presStyleLbl="revTx" presStyleIdx="0" presStyleCnt="0">
        <dgm:presLayoutVars>
          <dgm:chMax val="0"/>
          <dgm:chPref val="0"/>
          <dgm:bulletEnabled val="1"/>
        </dgm:presLayoutVars>
      </dgm:prSet>
      <dgm:spPr/>
    </dgm:pt>
    <dgm:pt modelId="{0614E988-E530-47E1-A7B9-A5033F42B0CF}" type="pres">
      <dgm:prSet presAssocID="{6071A1C3-3B68-4A02-9961-F0BD930B8585}" presName="circ2" presStyleLbl="vennNode1" presStyleIdx="1" presStyleCnt="3"/>
      <dgm:spPr/>
    </dgm:pt>
    <dgm:pt modelId="{9964DB99-93A5-491D-A50C-17A5F875E8BA}" type="pres">
      <dgm:prSet presAssocID="{6071A1C3-3B68-4A02-9961-F0BD930B8585}" presName="circ2Tx" presStyleLbl="revTx" presStyleIdx="0" presStyleCnt="0">
        <dgm:presLayoutVars>
          <dgm:chMax val="0"/>
          <dgm:chPref val="0"/>
          <dgm:bulletEnabled val="1"/>
        </dgm:presLayoutVars>
      </dgm:prSet>
      <dgm:spPr/>
    </dgm:pt>
    <dgm:pt modelId="{48CF8DCD-7C3F-4953-8231-C9972656D32B}" type="pres">
      <dgm:prSet presAssocID="{51F961B2-E3CB-471C-87AA-D1A31821AFE8}" presName="circ3" presStyleLbl="vennNode1" presStyleIdx="2" presStyleCnt="3"/>
      <dgm:spPr/>
    </dgm:pt>
    <dgm:pt modelId="{595F9085-61C8-48AB-8FC7-97BA7E8326C3}" type="pres">
      <dgm:prSet presAssocID="{51F961B2-E3CB-471C-87AA-D1A31821AFE8}" presName="circ3Tx" presStyleLbl="revTx" presStyleIdx="0" presStyleCnt="0">
        <dgm:presLayoutVars>
          <dgm:chMax val="0"/>
          <dgm:chPref val="0"/>
          <dgm:bulletEnabled val="1"/>
        </dgm:presLayoutVars>
      </dgm:prSet>
      <dgm:spPr/>
    </dgm:pt>
  </dgm:ptLst>
  <dgm:cxnLst>
    <dgm:cxn modelId="{70166F17-ABD5-480A-86F3-27C7F111EFF0}" type="presOf" srcId="{6071A1C3-3B68-4A02-9961-F0BD930B8585}" destId="{0614E988-E530-47E1-A7B9-A5033F42B0CF}" srcOrd="0" destOrd="0" presId="urn:microsoft.com/office/officeart/2005/8/layout/venn1"/>
    <dgm:cxn modelId="{365C6E69-A001-4E30-A748-2FC8859AEE30}" srcId="{1ADCE294-4C3D-49AB-83C6-CA27EA118566}" destId="{51F961B2-E3CB-471C-87AA-D1A31821AFE8}" srcOrd="2" destOrd="0" parTransId="{849A635E-E6C7-4AD0-AB20-C7283AC9B89D}" sibTransId="{FAD69301-D0EB-4ABF-BF90-D160F838940F}"/>
    <dgm:cxn modelId="{E75B9151-BCEC-4DD1-A8D2-264740A53E21}" srcId="{1ADCE294-4C3D-49AB-83C6-CA27EA118566}" destId="{6071A1C3-3B68-4A02-9961-F0BD930B8585}" srcOrd="1" destOrd="0" parTransId="{30AC5F54-F0E4-4AC1-AA3B-ED78094BA80E}" sibTransId="{CBDC73DF-9A0C-40F0-AD34-6F0E933D8C03}"/>
    <dgm:cxn modelId="{CAED187C-2A94-4B90-AA5E-70D0D9834A3B}" type="presOf" srcId="{90B65C92-6398-477F-AEF9-5C7F0AC736A6}" destId="{F13CE3E2-C96D-4031-AB3F-136996E64124}" srcOrd="1" destOrd="0" presId="urn:microsoft.com/office/officeart/2005/8/layout/venn1"/>
    <dgm:cxn modelId="{2A684E80-080D-4667-A1F6-0C59932BD306}" type="presOf" srcId="{6071A1C3-3B68-4A02-9961-F0BD930B8585}" destId="{9964DB99-93A5-491D-A50C-17A5F875E8BA}" srcOrd="1" destOrd="0" presId="urn:microsoft.com/office/officeart/2005/8/layout/venn1"/>
    <dgm:cxn modelId="{BA23668C-4798-47B7-9715-4850BFC9C9E8}" type="presOf" srcId="{90B65C92-6398-477F-AEF9-5C7F0AC736A6}" destId="{6BC84AF8-583C-4363-BF7B-D99294A630C3}" srcOrd="0" destOrd="0" presId="urn:microsoft.com/office/officeart/2005/8/layout/venn1"/>
    <dgm:cxn modelId="{41696294-70FE-4A8A-87E4-FEE132B2CC0F}" type="presOf" srcId="{1ADCE294-4C3D-49AB-83C6-CA27EA118566}" destId="{6588D9C4-57CA-4D1C-A2EA-552A46D75071}" srcOrd="0" destOrd="0" presId="urn:microsoft.com/office/officeart/2005/8/layout/venn1"/>
    <dgm:cxn modelId="{857757D1-24A3-4ECB-B76D-F0E43C65C68B}" srcId="{1ADCE294-4C3D-49AB-83C6-CA27EA118566}" destId="{90B65C92-6398-477F-AEF9-5C7F0AC736A6}" srcOrd="0" destOrd="0" parTransId="{A210E46C-4228-483F-BC77-E7DF52A14B58}" sibTransId="{BEBEAFB1-0DF0-4897-8264-06E909B8E571}"/>
    <dgm:cxn modelId="{A8E96CE4-7794-4D52-9F72-F8C108D36410}" type="presOf" srcId="{51F961B2-E3CB-471C-87AA-D1A31821AFE8}" destId="{595F9085-61C8-48AB-8FC7-97BA7E8326C3}" srcOrd="1" destOrd="0" presId="urn:microsoft.com/office/officeart/2005/8/layout/venn1"/>
    <dgm:cxn modelId="{A070D0E4-C211-4E53-A34E-EB874EC13E25}" type="presOf" srcId="{51F961B2-E3CB-471C-87AA-D1A31821AFE8}" destId="{48CF8DCD-7C3F-4953-8231-C9972656D32B}" srcOrd="0" destOrd="0" presId="urn:microsoft.com/office/officeart/2005/8/layout/venn1"/>
    <dgm:cxn modelId="{331DDA5F-260E-41CE-8FE6-571EB9E0423B}" type="presParOf" srcId="{6588D9C4-57CA-4D1C-A2EA-552A46D75071}" destId="{6BC84AF8-583C-4363-BF7B-D99294A630C3}" srcOrd="0" destOrd="0" presId="urn:microsoft.com/office/officeart/2005/8/layout/venn1"/>
    <dgm:cxn modelId="{5C0A6BED-04B4-45FC-9361-262572DBBEA8}" type="presParOf" srcId="{6588D9C4-57CA-4D1C-A2EA-552A46D75071}" destId="{F13CE3E2-C96D-4031-AB3F-136996E64124}" srcOrd="1" destOrd="0" presId="urn:microsoft.com/office/officeart/2005/8/layout/venn1"/>
    <dgm:cxn modelId="{3704496C-6A50-4600-9EC9-DF3958D97BA8}" type="presParOf" srcId="{6588D9C4-57CA-4D1C-A2EA-552A46D75071}" destId="{0614E988-E530-47E1-A7B9-A5033F42B0CF}" srcOrd="2" destOrd="0" presId="urn:microsoft.com/office/officeart/2005/8/layout/venn1"/>
    <dgm:cxn modelId="{EEC070E3-F545-4585-966A-97B324D5A079}" type="presParOf" srcId="{6588D9C4-57CA-4D1C-A2EA-552A46D75071}" destId="{9964DB99-93A5-491D-A50C-17A5F875E8BA}" srcOrd="3" destOrd="0" presId="urn:microsoft.com/office/officeart/2005/8/layout/venn1"/>
    <dgm:cxn modelId="{866B4BF6-CE75-44D4-A175-4FB137DCE656}" type="presParOf" srcId="{6588D9C4-57CA-4D1C-A2EA-552A46D75071}" destId="{48CF8DCD-7C3F-4953-8231-C9972656D32B}" srcOrd="4" destOrd="0" presId="urn:microsoft.com/office/officeart/2005/8/layout/venn1"/>
    <dgm:cxn modelId="{D1458E51-B42B-43A3-B09D-C9F6B536CFAF}" type="presParOf" srcId="{6588D9C4-57CA-4D1C-A2EA-552A46D75071}" destId="{595F9085-61C8-48AB-8FC7-97BA7E8326C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480F30-9C06-46C7-8521-635B34293CE2}" type="doc">
      <dgm:prSet loTypeId="urn:microsoft.com/office/officeart/2011/layout/HexagonRadial" loCatId="officeonline" qsTypeId="urn:microsoft.com/office/officeart/2005/8/quickstyle/simple1" qsCatId="simple" csTypeId="urn:microsoft.com/office/officeart/2005/8/colors/accent0_2" csCatId="mainScheme" phldr="1"/>
      <dgm:spPr/>
      <dgm:t>
        <a:bodyPr/>
        <a:lstStyle/>
        <a:p>
          <a:endParaRPr lang="en-US"/>
        </a:p>
      </dgm:t>
    </dgm:pt>
    <dgm:pt modelId="{23C9FF0C-C964-4DD0-8664-7A06AB4D1C39}">
      <dgm:prSet phldrT="[Text]"/>
      <dgm:spPr/>
      <dgm:t>
        <a:bodyPr/>
        <a:lstStyle/>
        <a:p>
          <a:r>
            <a:rPr lang="en-US" dirty="0"/>
            <a:t>BI PLAN</a:t>
          </a:r>
        </a:p>
      </dgm:t>
    </dgm:pt>
    <dgm:pt modelId="{36D6C9F2-EDF8-4472-A7CB-C45D17EFE98C}" type="parTrans" cxnId="{2A437045-33C1-42D3-A730-238E772DFD0C}">
      <dgm:prSet/>
      <dgm:spPr/>
      <dgm:t>
        <a:bodyPr/>
        <a:lstStyle/>
        <a:p>
          <a:endParaRPr lang="en-US"/>
        </a:p>
      </dgm:t>
    </dgm:pt>
    <dgm:pt modelId="{B1D76BF9-E1CC-4A7C-BA88-6BDA255F2583}" type="sibTrans" cxnId="{2A437045-33C1-42D3-A730-238E772DFD0C}">
      <dgm:prSet/>
      <dgm:spPr/>
      <dgm:t>
        <a:bodyPr/>
        <a:lstStyle/>
        <a:p>
          <a:endParaRPr lang="en-US"/>
        </a:p>
      </dgm:t>
    </dgm:pt>
    <dgm:pt modelId="{6BD5DF67-BEE9-4808-BFF0-16B2384B160A}">
      <dgm:prSet phldrT="[Text]"/>
      <dgm:spPr>
        <a:solidFill>
          <a:schemeClr val="accent3">
            <a:lumMod val="40000"/>
            <a:lumOff val="60000"/>
          </a:schemeClr>
        </a:solidFill>
      </dgm:spPr>
      <dgm:t>
        <a:bodyPr/>
        <a:lstStyle/>
        <a:p>
          <a:r>
            <a:rPr lang="en-US" dirty="0"/>
            <a:t>Goal</a:t>
          </a:r>
        </a:p>
      </dgm:t>
    </dgm:pt>
    <dgm:pt modelId="{778ABF4A-C2F4-46B2-A27B-24932A555A5E}" type="parTrans" cxnId="{BF4804B7-AB9B-44BD-944C-EA752A496E54}">
      <dgm:prSet/>
      <dgm:spPr/>
      <dgm:t>
        <a:bodyPr/>
        <a:lstStyle/>
        <a:p>
          <a:endParaRPr lang="en-US"/>
        </a:p>
      </dgm:t>
    </dgm:pt>
    <dgm:pt modelId="{8641A28B-F4D2-43B1-8492-5821D1528698}" type="sibTrans" cxnId="{BF4804B7-AB9B-44BD-944C-EA752A496E54}">
      <dgm:prSet/>
      <dgm:spPr/>
      <dgm:t>
        <a:bodyPr/>
        <a:lstStyle/>
        <a:p>
          <a:endParaRPr lang="en-US"/>
        </a:p>
      </dgm:t>
    </dgm:pt>
    <dgm:pt modelId="{F42E20DE-2E5F-41EC-AE80-A5F82D9F653C}">
      <dgm:prSet phldrT="[Text]"/>
      <dgm:spPr>
        <a:solidFill>
          <a:schemeClr val="accent3">
            <a:lumMod val="40000"/>
            <a:lumOff val="60000"/>
          </a:schemeClr>
        </a:solidFill>
      </dgm:spPr>
      <dgm:t>
        <a:bodyPr/>
        <a:lstStyle/>
        <a:p>
          <a:r>
            <a:rPr lang="en-US" dirty="0"/>
            <a:t>Audience</a:t>
          </a:r>
        </a:p>
      </dgm:t>
    </dgm:pt>
    <dgm:pt modelId="{3650AB25-58C5-409F-A1AE-2EBA03AD5998}" type="parTrans" cxnId="{F2AFDE32-216E-462A-8E21-381491908365}">
      <dgm:prSet/>
      <dgm:spPr/>
      <dgm:t>
        <a:bodyPr/>
        <a:lstStyle/>
        <a:p>
          <a:endParaRPr lang="en-US"/>
        </a:p>
      </dgm:t>
    </dgm:pt>
    <dgm:pt modelId="{FDF591E7-0964-4A28-B920-EAFF0E8F9657}" type="sibTrans" cxnId="{F2AFDE32-216E-462A-8E21-381491908365}">
      <dgm:prSet/>
      <dgm:spPr/>
      <dgm:t>
        <a:bodyPr/>
        <a:lstStyle/>
        <a:p>
          <a:endParaRPr lang="en-US"/>
        </a:p>
      </dgm:t>
    </dgm:pt>
    <dgm:pt modelId="{D1BA69F6-9554-44DC-BFAC-D84C31A7AC3A}">
      <dgm:prSet phldrT="[Text]"/>
      <dgm:spPr>
        <a:solidFill>
          <a:schemeClr val="accent3">
            <a:lumMod val="40000"/>
            <a:lumOff val="60000"/>
          </a:schemeClr>
        </a:solidFill>
      </dgm:spPr>
      <dgm:t>
        <a:bodyPr/>
        <a:lstStyle/>
        <a:p>
          <a:r>
            <a:rPr lang="en-US" dirty="0"/>
            <a:t>Setting &amp; Partners</a:t>
          </a:r>
        </a:p>
      </dgm:t>
    </dgm:pt>
    <dgm:pt modelId="{CEC84B48-CC7D-4369-B40D-2DAA85C3E678}" type="parTrans" cxnId="{1AA0E687-18F3-4383-B6DC-B0DB0CCF146E}">
      <dgm:prSet/>
      <dgm:spPr/>
      <dgm:t>
        <a:bodyPr/>
        <a:lstStyle/>
        <a:p>
          <a:endParaRPr lang="en-US"/>
        </a:p>
      </dgm:t>
    </dgm:pt>
    <dgm:pt modelId="{3B8E3D39-C192-4DDE-ACF4-9598480D9267}" type="sibTrans" cxnId="{1AA0E687-18F3-4383-B6DC-B0DB0CCF146E}">
      <dgm:prSet/>
      <dgm:spPr/>
      <dgm:t>
        <a:bodyPr/>
        <a:lstStyle/>
        <a:p>
          <a:endParaRPr lang="en-US"/>
        </a:p>
      </dgm:t>
    </dgm:pt>
    <dgm:pt modelId="{D803DDBC-2DBA-438E-89DC-47869B454F3A}">
      <dgm:prSet phldrT="[Text]"/>
      <dgm:spPr>
        <a:solidFill>
          <a:schemeClr val="accent3">
            <a:lumMod val="40000"/>
            <a:lumOff val="60000"/>
          </a:schemeClr>
        </a:solidFill>
      </dgm:spPr>
      <dgm:t>
        <a:bodyPr/>
        <a:lstStyle/>
        <a:p>
          <a:r>
            <a:rPr lang="en-US" dirty="0"/>
            <a:t>Activity</a:t>
          </a:r>
        </a:p>
      </dgm:t>
    </dgm:pt>
    <dgm:pt modelId="{D4E17C0C-8947-4019-9C31-8610FD86C9A2}" type="parTrans" cxnId="{9D79AC4F-C617-422E-9FCF-5B7DD0A96BEE}">
      <dgm:prSet/>
      <dgm:spPr/>
      <dgm:t>
        <a:bodyPr/>
        <a:lstStyle/>
        <a:p>
          <a:endParaRPr lang="en-US"/>
        </a:p>
      </dgm:t>
    </dgm:pt>
    <dgm:pt modelId="{B6FC05FF-E1BA-4A1F-B830-EB9024FAFD99}" type="sibTrans" cxnId="{9D79AC4F-C617-422E-9FCF-5B7DD0A96BEE}">
      <dgm:prSet/>
      <dgm:spPr/>
      <dgm:t>
        <a:bodyPr/>
        <a:lstStyle/>
        <a:p>
          <a:endParaRPr lang="en-US"/>
        </a:p>
      </dgm:t>
    </dgm:pt>
    <dgm:pt modelId="{5995F1D7-8C5C-4EB7-B9D5-F07A50435C94}">
      <dgm:prSet phldrT="[Text]"/>
      <dgm:spPr/>
      <dgm:t>
        <a:bodyPr/>
        <a:lstStyle/>
        <a:p>
          <a:r>
            <a:rPr lang="en-US" dirty="0"/>
            <a:t>Budget</a:t>
          </a:r>
        </a:p>
      </dgm:t>
    </dgm:pt>
    <dgm:pt modelId="{B49BF654-1286-409D-B11B-BDE6D6728FFA}" type="parTrans" cxnId="{A2F702ED-A1BF-42A8-8704-DC9BEF4B496A}">
      <dgm:prSet/>
      <dgm:spPr/>
      <dgm:t>
        <a:bodyPr/>
        <a:lstStyle/>
        <a:p>
          <a:endParaRPr lang="en-US"/>
        </a:p>
      </dgm:t>
    </dgm:pt>
    <dgm:pt modelId="{56DCB3A6-9AE3-4A18-8DB5-AE779B1CC3BE}" type="sibTrans" cxnId="{A2F702ED-A1BF-42A8-8704-DC9BEF4B496A}">
      <dgm:prSet/>
      <dgm:spPr/>
      <dgm:t>
        <a:bodyPr/>
        <a:lstStyle/>
        <a:p>
          <a:endParaRPr lang="en-US"/>
        </a:p>
      </dgm:t>
    </dgm:pt>
    <dgm:pt modelId="{202ECB5A-32D9-4C63-BD2A-24A046991864}">
      <dgm:prSet phldrT="[Text]"/>
      <dgm:spPr/>
      <dgm:t>
        <a:bodyPr/>
        <a:lstStyle/>
        <a:p>
          <a:r>
            <a:rPr lang="en-US" dirty="0"/>
            <a:t>Evaluation</a:t>
          </a:r>
        </a:p>
      </dgm:t>
    </dgm:pt>
    <dgm:pt modelId="{C0B23ACB-469D-4A5A-9EEB-490D8F27516A}" type="parTrans" cxnId="{3EF9990A-5139-4B2C-8B4A-64157ED7DB57}">
      <dgm:prSet/>
      <dgm:spPr/>
      <dgm:t>
        <a:bodyPr/>
        <a:lstStyle/>
        <a:p>
          <a:endParaRPr lang="en-US"/>
        </a:p>
      </dgm:t>
    </dgm:pt>
    <dgm:pt modelId="{54DC5A88-0CC2-4358-A2F3-4B57764EA4B2}" type="sibTrans" cxnId="{3EF9990A-5139-4B2C-8B4A-64157ED7DB57}">
      <dgm:prSet/>
      <dgm:spPr/>
      <dgm:t>
        <a:bodyPr/>
        <a:lstStyle/>
        <a:p>
          <a:endParaRPr lang="en-US"/>
        </a:p>
      </dgm:t>
    </dgm:pt>
    <dgm:pt modelId="{E080F591-4B61-45C4-B227-722A2AC2B37F}" type="pres">
      <dgm:prSet presAssocID="{83480F30-9C06-46C7-8521-635B34293CE2}" presName="Name0" presStyleCnt="0">
        <dgm:presLayoutVars>
          <dgm:chMax val="1"/>
          <dgm:chPref val="1"/>
          <dgm:dir/>
          <dgm:animOne val="branch"/>
          <dgm:animLvl val="lvl"/>
        </dgm:presLayoutVars>
      </dgm:prSet>
      <dgm:spPr/>
    </dgm:pt>
    <dgm:pt modelId="{039D5265-201D-4C5B-BD07-EA6BBF3F61BB}" type="pres">
      <dgm:prSet presAssocID="{23C9FF0C-C964-4DD0-8664-7A06AB4D1C39}" presName="Parent" presStyleLbl="node0" presStyleIdx="0" presStyleCnt="1">
        <dgm:presLayoutVars>
          <dgm:chMax val="6"/>
          <dgm:chPref val="6"/>
        </dgm:presLayoutVars>
      </dgm:prSet>
      <dgm:spPr/>
    </dgm:pt>
    <dgm:pt modelId="{55269022-2858-495D-A278-85503F137C3F}" type="pres">
      <dgm:prSet presAssocID="{6BD5DF67-BEE9-4808-BFF0-16B2384B160A}" presName="Accent1" presStyleCnt="0"/>
      <dgm:spPr/>
    </dgm:pt>
    <dgm:pt modelId="{C1FB6A3E-BB76-4C0C-B2B5-922CEAA11860}" type="pres">
      <dgm:prSet presAssocID="{6BD5DF67-BEE9-4808-BFF0-16B2384B160A}" presName="Accent" presStyleLbl="bgShp" presStyleIdx="0" presStyleCnt="6"/>
      <dgm:spPr/>
    </dgm:pt>
    <dgm:pt modelId="{18EE2DFD-F6A3-4CE9-8A15-1CEAB6B21ACE}" type="pres">
      <dgm:prSet presAssocID="{6BD5DF67-BEE9-4808-BFF0-16B2384B160A}" presName="Child1" presStyleLbl="node1" presStyleIdx="0" presStyleCnt="6">
        <dgm:presLayoutVars>
          <dgm:chMax val="0"/>
          <dgm:chPref val="0"/>
          <dgm:bulletEnabled val="1"/>
        </dgm:presLayoutVars>
      </dgm:prSet>
      <dgm:spPr/>
    </dgm:pt>
    <dgm:pt modelId="{246546A2-0D26-4B26-A1CD-92C224E76090}" type="pres">
      <dgm:prSet presAssocID="{F42E20DE-2E5F-41EC-AE80-A5F82D9F653C}" presName="Accent2" presStyleCnt="0"/>
      <dgm:spPr/>
    </dgm:pt>
    <dgm:pt modelId="{76B99E79-EDBA-443C-B946-E873A45633FE}" type="pres">
      <dgm:prSet presAssocID="{F42E20DE-2E5F-41EC-AE80-A5F82D9F653C}" presName="Accent" presStyleLbl="bgShp" presStyleIdx="1" presStyleCnt="6"/>
      <dgm:spPr/>
    </dgm:pt>
    <dgm:pt modelId="{A673A680-3043-4CC9-B70E-1808108AC152}" type="pres">
      <dgm:prSet presAssocID="{F42E20DE-2E5F-41EC-AE80-A5F82D9F653C}" presName="Child2" presStyleLbl="node1" presStyleIdx="1" presStyleCnt="6">
        <dgm:presLayoutVars>
          <dgm:chMax val="0"/>
          <dgm:chPref val="0"/>
          <dgm:bulletEnabled val="1"/>
        </dgm:presLayoutVars>
      </dgm:prSet>
      <dgm:spPr/>
    </dgm:pt>
    <dgm:pt modelId="{496737C1-251A-42CA-88B5-774CE02C49BB}" type="pres">
      <dgm:prSet presAssocID="{D1BA69F6-9554-44DC-BFAC-D84C31A7AC3A}" presName="Accent3" presStyleCnt="0"/>
      <dgm:spPr/>
    </dgm:pt>
    <dgm:pt modelId="{51513476-8490-4F29-A5EC-9A1C054BB6FE}" type="pres">
      <dgm:prSet presAssocID="{D1BA69F6-9554-44DC-BFAC-D84C31A7AC3A}" presName="Accent" presStyleLbl="bgShp" presStyleIdx="2" presStyleCnt="6"/>
      <dgm:spPr/>
    </dgm:pt>
    <dgm:pt modelId="{FB255306-5F26-409F-A247-B9C06083C988}" type="pres">
      <dgm:prSet presAssocID="{D1BA69F6-9554-44DC-BFAC-D84C31A7AC3A}" presName="Child3" presStyleLbl="node1" presStyleIdx="2" presStyleCnt="6">
        <dgm:presLayoutVars>
          <dgm:chMax val="0"/>
          <dgm:chPref val="0"/>
          <dgm:bulletEnabled val="1"/>
        </dgm:presLayoutVars>
      </dgm:prSet>
      <dgm:spPr/>
    </dgm:pt>
    <dgm:pt modelId="{D8D6AF55-EA36-412E-9A08-7CCBBD91DC5C}" type="pres">
      <dgm:prSet presAssocID="{D803DDBC-2DBA-438E-89DC-47869B454F3A}" presName="Accent4" presStyleCnt="0"/>
      <dgm:spPr/>
    </dgm:pt>
    <dgm:pt modelId="{B9727A6C-9E86-4940-A204-7023B1E0B5AB}" type="pres">
      <dgm:prSet presAssocID="{D803DDBC-2DBA-438E-89DC-47869B454F3A}" presName="Accent" presStyleLbl="bgShp" presStyleIdx="3" presStyleCnt="6"/>
      <dgm:spPr/>
    </dgm:pt>
    <dgm:pt modelId="{CDA8D708-27BE-47ED-847D-13CB359A8F68}" type="pres">
      <dgm:prSet presAssocID="{D803DDBC-2DBA-438E-89DC-47869B454F3A}" presName="Child4" presStyleLbl="node1" presStyleIdx="3" presStyleCnt="6">
        <dgm:presLayoutVars>
          <dgm:chMax val="0"/>
          <dgm:chPref val="0"/>
          <dgm:bulletEnabled val="1"/>
        </dgm:presLayoutVars>
      </dgm:prSet>
      <dgm:spPr/>
    </dgm:pt>
    <dgm:pt modelId="{C3230067-47C5-476D-B351-CC9FD725DC64}" type="pres">
      <dgm:prSet presAssocID="{5995F1D7-8C5C-4EB7-B9D5-F07A50435C94}" presName="Accent5" presStyleCnt="0"/>
      <dgm:spPr/>
    </dgm:pt>
    <dgm:pt modelId="{E801D054-97AB-4F47-BC1C-4BB99C099C1A}" type="pres">
      <dgm:prSet presAssocID="{5995F1D7-8C5C-4EB7-B9D5-F07A50435C94}" presName="Accent" presStyleLbl="bgShp" presStyleIdx="4" presStyleCnt="6"/>
      <dgm:spPr/>
    </dgm:pt>
    <dgm:pt modelId="{1A9637D2-8669-478A-893A-E17508C1961D}" type="pres">
      <dgm:prSet presAssocID="{5995F1D7-8C5C-4EB7-B9D5-F07A50435C94}" presName="Child5" presStyleLbl="node1" presStyleIdx="4" presStyleCnt="6">
        <dgm:presLayoutVars>
          <dgm:chMax val="0"/>
          <dgm:chPref val="0"/>
          <dgm:bulletEnabled val="1"/>
        </dgm:presLayoutVars>
      </dgm:prSet>
      <dgm:spPr/>
    </dgm:pt>
    <dgm:pt modelId="{DC4BE47A-A940-4A45-8D4D-36E98E320BEF}" type="pres">
      <dgm:prSet presAssocID="{202ECB5A-32D9-4C63-BD2A-24A046991864}" presName="Accent6" presStyleCnt="0"/>
      <dgm:spPr/>
    </dgm:pt>
    <dgm:pt modelId="{61AF343E-27F2-4516-B026-BB0446E150A2}" type="pres">
      <dgm:prSet presAssocID="{202ECB5A-32D9-4C63-BD2A-24A046991864}" presName="Accent" presStyleLbl="bgShp" presStyleIdx="5" presStyleCnt="6"/>
      <dgm:spPr/>
    </dgm:pt>
    <dgm:pt modelId="{BBDE6719-70D6-4541-98FE-C2E6EA3DCF4D}" type="pres">
      <dgm:prSet presAssocID="{202ECB5A-32D9-4C63-BD2A-24A046991864}" presName="Child6" presStyleLbl="node1" presStyleIdx="5" presStyleCnt="6" custLinFactNeighborX="1982" custLinFactNeighborY="-764">
        <dgm:presLayoutVars>
          <dgm:chMax val="0"/>
          <dgm:chPref val="0"/>
          <dgm:bulletEnabled val="1"/>
        </dgm:presLayoutVars>
      </dgm:prSet>
      <dgm:spPr/>
    </dgm:pt>
  </dgm:ptLst>
  <dgm:cxnLst>
    <dgm:cxn modelId="{3EF9990A-5139-4B2C-8B4A-64157ED7DB57}" srcId="{23C9FF0C-C964-4DD0-8664-7A06AB4D1C39}" destId="{202ECB5A-32D9-4C63-BD2A-24A046991864}" srcOrd="5" destOrd="0" parTransId="{C0B23ACB-469D-4A5A-9EEB-490D8F27516A}" sibTransId="{54DC5A88-0CC2-4358-A2F3-4B57764EA4B2}"/>
    <dgm:cxn modelId="{B7ACCC14-09A2-46B0-9FAC-FB66B36B9853}" type="presOf" srcId="{83480F30-9C06-46C7-8521-635B34293CE2}" destId="{E080F591-4B61-45C4-B227-722A2AC2B37F}" srcOrd="0" destOrd="0" presId="urn:microsoft.com/office/officeart/2011/layout/HexagonRadial"/>
    <dgm:cxn modelId="{B1769A16-64EF-4913-919B-481BBCE14EA4}" type="presOf" srcId="{5995F1D7-8C5C-4EB7-B9D5-F07A50435C94}" destId="{1A9637D2-8669-478A-893A-E17508C1961D}" srcOrd="0" destOrd="0" presId="urn:microsoft.com/office/officeart/2011/layout/HexagonRadial"/>
    <dgm:cxn modelId="{F2AFDE32-216E-462A-8E21-381491908365}" srcId="{23C9FF0C-C964-4DD0-8664-7A06AB4D1C39}" destId="{F42E20DE-2E5F-41EC-AE80-A5F82D9F653C}" srcOrd="1" destOrd="0" parTransId="{3650AB25-58C5-409F-A1AE-2EBA03AD5998}" sibTransId="{FDF591E7-0964-4A28-B920-EAFF0E8F9657}"/>
    <dgm:cxn modelId="{FB4CAE38-B59C-435E-8252-2FE1D21BB1E9}" type="presOf" srcId="{23C9FF0C-C964-4DD0-8664-7A06AB4D1C39}" destId="{039D5265-201D-4C5B-BD07-EA6BBF3F61BB}" srcOrd="0" destOrd="0" presId="urn:microsoft.com/office/officeart/2011/layout/HexagonRadial"/>
    <dgm:cxn modelId="{615A0B61-8E41-40A9-91AA-53FD476D8F08}" type="presOf" srcId="{D1BA69F6-9554-44DC-BFAC-D84C31A7AC3A}" destId="{FB255306-5F26-409F-A247-B9C06083C988}" srcOrd="0" destOrd="0" presId="urn:microsoft.com/office/officeart/2011/layout/HexagonRadial"/>
    <dgm:cxn modelId="{2A437045-33C1-42D3-A730-238E772DFD0C}" srcId="{83480F30-9C06-46C7-8521-635B34293CE2}" destId="{23C9FF0C-C964-4DD0-8664-7A06AB4D1C39}" srcOrd="0" destOrd="0" parTransId="{36D6C9F2-EDF8-4472-A7CB-C45D17EFE98C}" sibTransId="{B1D76BF9-E1CC-4A7C-BA88-6BDA255F2583}"/>
    <dgm:cxn modelId="{9D79AC4F-C617-422E-9FCF-5B7DD0A96BEE}" srcId="{23C9FF0C-C964-4DD0-8664-7A06AB4D1C39}" destId="{D803DDBC-2DBA-438E-89DC-47869B454F3A}" srcOrd="3" destOrd="0" parTransId="{D4E17C0C-8947-4019-9C31-8610FD86C9A2}" sibTransId="{B6FC05FF-E1BA-4A1F-B830-EB9024FAFD99}"/>
    <dgm:cxn modelId="{1AA0E687-18F3-4383-B6DC-B0DB0CCF146E}" srcId="{23C9FF0C-C964-4DD0-8664-7A06AB4D1C39}" destId="{D1BA69F6-9554-44DC-BFAC-D84C31A7AC3A}" srcOrd="2" destOrd="0" parTransId="{CEC84B48-CC7D-4369-B40D-2DAA85C3E678}" sibTransId="{3B8E3D39-C192-4DDE-ACF4-9598480D9267}"/>
    <dgm:cxn modelId="{4EEFDD9F-16D2-4153-AACA-9DDDC963E330}" type="presOf" srcId="{D803DDBC-2DBA-438E-89DC-47869B454F3A}" destId="{CDA8D708-27BE-47ED-847D-13CB359A8F68}" srcOrd="0" destOrd="0" presId="urn:microsoft.com/office/officeart/2011/layout/HexagonRadial"/>
    <dgm:cxn modelId="{BFE511B2-2334-4DD3-A3B7-F94D7EF2356D}" type="presOf" srcId="{6BD5DF67-BEE9-4808-BFF0-16B2384B160A}" destId="{18EE2DFD-F6A3-4CE9-8A15-1CEAB6B21ACE}" srcOrd="0" destOrd="0" presId="urn:microsoft.com/office/officeart/2011/layout/HexagonRadial"/>
    <dgm:cxn modelId="{BF4804B7-AB9B-44BD-944C-EA752A496E54}" srcId="{23C9FF0C-C964-4DD0-8664-7A06AB4D1C39}" destId="{6BD5DF67-BEE9-4808-BFF0-16B2384B160A}" srcOrd="0" destOrd="0" parTransId="{778ABF4A-C2F4-46B2-A27B-24932A555A5E}" sibTransId="{8641A28B-F4D2-43B1-8492-5821D1528698}"/>
    <dgm:cxn modelId="{87A653E2-6C1D-4B13-8032-BFCE25F1D858}" type="presOf" srcId="{202ECB5A-32D9-4C63-BD2A-24A046991864}" destId="{BBDE6719-70D6-4541-98FE-C2E6EA3DCF4D}" srcOrd="0" destOrd="0" presId="urn:microsoft.com/office/officeart/2011/layout/HexagonRadial"/>
    <dgm:cxn modelId="{A2F702ED-A1BF-42A8-8704-DC9BEF4B496A}" srcId="{23C9FF0C-C964-4DD0-8664-7A06AB4D1C39}" destId="{5995F1D7-8C5C-4EB7-B9D5-F07A50435C94}" srcOrd="4" destOrd="0" parTransId="{B49BF654-1286-409D-B11B-BDE6D6728FFA}" sibTransId="{56DCB3A6-9AE3-4A18-8DB5-AE779B1CC3BE}"/>
    <dgm:cxn modelId="{40577CF9-A8BC-4705-AD52-245FDE430F33}" type="presOf" srcId="{F42E20DE-2E5F-41EC-AE80-A5F82D9F653C}" destId="{A673A680-3043-4CC9-B70E-1808108AC152}" srcOrd="0" destOrd="0" presId="urn:microsoft.com/office/officeart/2011/layout/HexagonRadial"/>
    <dgm:cxn modelId="{1748F212-818F-48FE-8F4E-82992EA24081}" type="presParOf" srcId="{E080F591-4B61-45C4-B227-722A2AC2B37F}" destId="{039D5265-201D-4C5B-BD07-EA6BBF3F61BB}" srcOrd="0" destOrd="0" presId="urn:microsoft.com/office/officeart/2011/layout/HexagonRadial"/>
    <dgm:cxn modelId="{16341ADD-A29B-465E-A6C5-454FED8B1347}" type="presParOf" srcId="{E080F591-4B61-45C4-B227-722A2AC2B37F}" destId="{55269022-2858-495D-A278-85503F137C3F}" srcOrd="1" destOrd="0" presId="urn:microsoft.com/office/officeart/2011/layout/HexagonRadial"/>
    <dgm:cxn modelId="{61C29FD5-3EE6-46B7-B0F3-88B4D2326E9D}" type="presParOf" srcId="{55269022-2858-495D-A278-85503F137C3F}" destId="{C1FB6A3E-BB76-4C0C-B2B5-922CEAA11860}" srcOrd="0" destOrd="0" presId="urn:microsoft.com/office/officeart/2011/layout/HexagonRadial"/>
    <dgm:cxn modelId="{709D4FC2-011C-4E86-9722-A96C59DCF03A}" type="presParOf" srcId="{E080F591-4B61-45C4-B227-722A2AC2B37F}" destId="{18EE2DFD-F6A3-4CE9-8A15-1CEAB6B21ACE}" srcOrd="2" destOrd="0" presId="urn:microsoft.com/office/officeart/2011/layout/HexagonRadial"/>
    <dgm:cxn modelId="{34AB4C71-38E5-4E0F-B0C4-1736EBA30A9B}" type="presParOf" srcId="{E080F591-4B61-45C4-B227-722A2AC2B37F}" destId="{246546A2-0D26-4B26-A1CD-92C224E76090}" srcOrd="3" destOrd="0" presId="urn:microsoft.com/office/officeart/2011/layout/HexagonRadial"/>
    <dgm:cxn modelId="{9190AB07-91CC-48EB-BC2E-71FAEC080905}" type="presParOf" srcId="{246546A2-0D26-4B26-A1CD-92C224E76090}" destId="{76B99E79-EDBA-443C-B946-E873A45633FE}" srcOrd="0" destOrd="0" presId="urn:microsoft.com/office/officeart/2011/layout/HexagonRadial"/>
    <dgm:cxn modelId="{084A8E48-D6AE-4506-96CE-1ED869DCAB32}" type="presParOf" srcId="{E080F591-4B61-45C4-B227-722A2AC2B37F}" destId="{A673A680-3043-4CC9-B70E-1808108AC152}" srcOrd="4" destOrd="0" presId="urn:microsoft.com/office/officeart/2011/layout/HexagonRadial"/>
    <dgm:cxn modelId="{88E08BF4-8B05-409C-8858-47E2897776D7}" type="presParOf" srcId="{E080F591-4B61-45C4-B227-722A2AC2B37F}" destId="{496737C1-251A-42CA-88B5-774CE02C49BB}" srcOrd="5" destOrd="0" presId="urn:microsoft.com/office/officeart/2011/layout/HexagonRadial"/>
    <dgm:cxn modelId="{6A8BFB2B-5029-498F-B633-27243B73B008}" type="presParOf" srcId="{496737C1-251A-42CA-88B5-774CE02C49BB}" destId="{51513476-8490-4F29-A5EC-9A1C054BB6FE}" srcOrd="0" destOrd="0" presId="urn:microsoft.com/office/officeart/2011/layout/HexagonRadial"/>
    <dgm:cxn modelId="{97EB389F-11D6-4620-A56D-00CD2C9EF21F}" type="presParOf" srcId="{E080F591-4B61-45C4-B227-722A2AC2B37F}" destId="{FB255306-5F26-409F-A247-B9C06083C988}" srcOrd="6" destOrd="0" presId="urn:microsoft.com/office/officeart/2011/layout/HexagonRadial"/>
    <dgm:cxn modelId="{BB25B8D8-1032-494B-A180-3A8E1E33D7D7}" type="presParOf" srcId="{E080F591-4B61-45C4-B227-722A2AC2B37F}" destId="{D8D6AF55-EA36-412E-9A08-7CCBBD91DC5C}" srcOrd="7" destOrd="0" presId="urn:microsoft.com/office/officeart/2011/layout/HexagonRadial"/>
    <dgm:cxn modelId="{7F0F6EB2-F3CF-4C72-A85D-86CE60D2C77D}" type="presParOf" srcId="{D8D6AF55-EA36-412E-9A08-7CCBBD91DC5C}" destId="{B9727A6C-9E86-4940-A204-7023B1E0B5AB}" srcOrd="0" destOrd="0" presId="urn:microsoft.com/office/officeart/2011/layout/HexagonRadial"/>
    <dgm:cxn modelId="{66C717C0-471E-408A-A144-2878DE74612D}" type="presParOf" srcId="{E080F591-4B61-45C4-B227-722A2AC2B37F}" destId="{CDA8D708-27BE-47ED-847D-13CB359A8F68}" srcOrd="8" destOrd="0" presId="urn:microsoft.com/office/officeart/2011/layout/HexagonRadial"/>
    <dgm:cxn modelId="{F7E94BC7-10AE-4E00-A102-39EA44EB8333}" type="presParOf" srcId="{E080F591-4B61-45C4-B227-722A2AC2B37F}" destId="{C3230067-47C5-476D-B351-CC9FD725DC64}" srcOrd="9" destOrd="0" presId="urn:microsoft.com/office/officeart/2011/layout/HexagonRadial"/>
    <dgm:cxn modelId="{D36E48CE-0C4B-4BFF-B9BB-004B17B60800}" type="presParOf" srcId="{C3230067-47C5-476D-B351-CC9FD725DC64}" destId="{E801D054-97AB-4F47-BC1C-4BB99C099C1A}" srcOrd="0" destOrd="0" presId="urn:microsoft.com/office/officeart/2011/layout/HexagonRadial"/>
    <dgm:cxn modelId="{15FDAFE6-67D2-4C0E-A0B3-89E63ED5AE8B}" type="presParOf" srcId="{E080F591-4B61-45C4-B227-722A2AC2B37F}" destId="{1A9637D2-8669-478A-893A-E17508C1961D}" srcOrd="10" destOrd="0" presId="urn:microsoft.com/office/officeart/2011/layout/HexagonRadial"/>
    <dgm:cxn modelId="{5F79E1DB-EE56-4CDC-83DD-79AE3859137B}" type="presParOf" srcId="{E080F591-4B61-45C4-B227-722A2AC2B37F}" destId="{DC4BE47A-A940-4A45-8D4D-36E98E320BEF}" srcOrd="11" destOrd="0" presId="urn:microsoft.com/office/officeart/2011/layout/HexagonRadial"/>
    <dgm:cxn modelId="{DC56B079-6D41-41B7-A052-FF757E05A86D}" type="presParOf" srcId="{DC4BE47A-A940-4A45-8D4D-36E98E320BEF}" destId="{61AF343E-27F2-4516-B026-BB0446E150A2}" srcOrd="0" destOrd="0" presId="urn:microsoft.com/office/officeart/2011/layout/HexagonRadial"/>
    <dgm:cxn modelId="{427E2EB5-6EFB-4322-B233-813AB38AF34F}" type="presParOf" srcId="{E080F591-4B61-45C4-B227-722A2AC2B37F}" destId="{BBDE6719-70D6-4541-98FE-C2E6EA3DCF4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E7CCE-3CDD-4533-99CC-0CC8A1BA3385}">
      <dsp:nvSpPr>
        <dsp:cNvPr id="0" name=""/>
        <dsp:cNvSpPr/>
      </dsp:nvSpPr>
      <dsp:spPr>
        <a:xfrm>
          <a:off x="5357" y="0"/>
          <a:ext cx="3202781" cy="11176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Burden</a:t>
          </a:r>
        </a:p>
      </dsp:txBody>
      <dsp:txXfrm>
        <a:off x="564157" y="0"/>
        <a:ext cx="2085181" cy="1117600"/>
      </dsp:txXfrm>
    </dsp:sp>
    <dsp:sp modelId="{09844D49-9F1D-45D0-A3AA-C76EFE762C0D}">
      <dsp:nvSpPr>
        <dsp:cNvPr id="0" name=""/>
        <dsp:cNvSpPr/>
      </dsp:nvSpPr>
      <dsp:spPr>
        <a:xfrm>
          <a:off x="2887860" y="0"/>
          <a:ext cx="3202781" cy="1117600"/>
        </a:xfrm>
        <a:prstGeom prst="chevron">
          <a:avLst/>
        </a:prstGeom>
        <a:solidFill>
          <a:schemeClr val="accent3">
            <a:hueOff val="8968608"/>
            <a:satOff val="-33407"/>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Opportunity</a:t>
          </a:r>
        </a:p>
      </dsp:txBody>
      <dsp:txXfrm>
        <a:off x="3446660" y="0"/>
        <a:ext cx="2085181" cy="111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D5265-201D-4C5B-BD07-EA6BBF3F61BB}">
      <dsp:nvSpPr>
        <dsp:cNvPr id="0" name=""/>
        <dsp:cNvSpPr/>
      </dsp:nvSpPr>
      <dsp:spPr>
        <a:xfrm>
          <a:off x="3180220" y="1769912"/>
          <a:ext cx="2249635" cy="1946026"/>
        </a:xfrm>
        <a:prstGeom prst="hexagon">
          <a:avLst>
            <a:gd name="adj" fmla="val 28570"/>
            <a:gd name="vf" fmla="val 115470"/>
          </a:avLst>
        </a:prstGeom>
        <a:solidFill>
          <a:schemeClr val="bg1">
            <a:lumMod val="85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BI PLAN</a:t>
          </a:r>
        </a:p>
      </dsp:txBody>
      <dsp:txXfrm>
        <a:off x="3553016" y="2092396"/>
        <a:ext cx="1504043" cy="1301058"/>
      </dsp:txXfrm>
    </dsp:sp>
    <dsp:sp modelId="{76B99E79-EDBA-443C-B946-E873A45633FE}">
      <dsp:nvSpPr>
        <dsp:cNvPr id="0" name=""/>
        <dsp:cNvSpPr/>
      </dsp:nvSpPr>
      <dsp:spPr>
        <a:xfrm>
          <a:off x="4588924" y="838870"/>
          <a:ext cx="848780" cy="73133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E2DFD-F6A3-4CE9-8A15-1CEAB6B21ACE}">
      <dsp:nvSpPr>
        <dsp:cNvPr id="0" name=""/>
        <dsp:cNvSpPr/>
      </dsp:nvSpPr>
      <dsp:spPr>
        <a:xfrm>
          <a:off x="3387444" y="0"/>
          <a:ext cx="1843560" cy="1594896"/>
        </a:xfrm>
        <a:prstGeom prst="hexagon">
          <a:avLst>
            <a:gd name="adj" fmla="val 28570"/>
            <a:gd name="vf" fmla="val 115470"/>
          </a:avLst>
        </a:prstGeom>
        <a:solidFill>
          <a:schemeClr val="bg1"/>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Goals</a:t>
          </a:r>
        </a:p>
      </dsp:txBody>
      <dsp:txXfrm>
        <a:off x="3692961" y="264308"/>
        <a:ext cx="1232526" cy="1066280"/>
      </dsp:txXfrm>
    </dsp:sp>
    <dsp:sp modelId="{51513476-8490-4F29-A5EC-9A1C054BB6FE}">
      <dsp:nvSpPr>
        <dsp:cNvPr id="0" name=""/>
        <dsp:cNvSpPr/>
      </dsp:nvSpPr>
      <dsp:spPr>
        <a:xfrm>
          <a:off x="5579518" y="2206081"/>
          <a:ext cx="848780" cy="73133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A680-3043-4CC9-B70E-1808108AC152}">
      <dsp:nvSpPr>
        <dsp:cNvPr id="0" name=""/>
        <dsp:cNvSpPr/>
      </dsp:nvSpPr>
      <dsp:spPr>
        <a:xfrm>
          <a:off x="5078203" y="980968"/>
          <a:ext cx="1843560" cy="1594896"/>
        </a:xfrm>
        <a:prstGeom prst="hexagon">
          <a:avLst>
            <a:gd name="adj" fmla="val 28570"/>
            <a:gd name="vf" fmla="val 11547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Audiences</a:t>
          </a:r>
        </a:p>
      </dsp:txBody>
      <dsp:txXfrm>
        <a:off x="5383720" y="1245276"/>
        <a:ext cx="1232526" cy="1066280"/>
      </dsp:txXfrm>
    </dsp:sp>
    <dsp:sp modelId="{B9727A6C-9E86-4940-A204-7023B1E0B5AB}">
      <dsp:nvSpPr>
        <dsp:cNvPr id="0" name=""/>
        <dsp:cNvSpPr/>
      </dsp:nvSpPr>
      <dsp:spPr>
        <a:xfrm>
          <a:off x="4891387" y="3749405"/>
          <a:ext cx="848780" cy="73133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55306-5F26-409F-A247-B9C06083C988}">
      <dsp:nvSpPr>
        <dsp:cNvPr id="0" name=""/>
        <dsp:cNvSpPr/>
      </dsp:nvSpPr>
      <dsp:spPr>
        <a:xfrm>
          <a:off x="5078203" y="2909437"/>
          <a:ext cx="1843560" cy="1594896"/>
        </a:xfrm>
        <a:prstGeom prst="hexagon">
          <a:avLst>
            <a:gd name="adj" fmla="val 28570"/>
            <a:gd name="vf" fmla="val 11547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Partners &amp; Settings</a:t>
          </a:r>
        </a:p>
      </dsp:txBody>
      <dsp:txXfrm>
        <a:off x="5383720" y="3173745"/>
        <a:ext cx="1232526" cy="1066280"/>
      </dsp:txXfrm>
    </dsp:sp>
    <dsp:sp modelId="{E801D054-97AB-4F47-BC1C-4BB99C099C1A}">
      <dsp:nvSpPr>
        <dsp:cNvPr id="0" name=""/>
        <dsp:cNvSpPr/>
      </dsp:nvSpPr>
      <dsp:spPr>
        <a:xfrm>
          <a:off x="3184406" y="3909608"/>
          <a:ext cx="848780" cy="73133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8D708-27BE-47ED-847D-13CB359A8F68}">
      <dsp:nvSpPr>
        <dsp:cNvPr id="0" name=""/>
        <dsp:cNvSpPr/>
      </dsp:nvSpPr>
      <dsp:spPr>
        <a:xfrm>
          <a:off x="3387444" y="3891503"/>
          <a:ext cx="1843560" cy="1594896"/>
        </a:xfrm>
        <a:prstGeom prst="hexagon">
          <a:avLst>
            <a:gd name="adj" fmla="val 28570"/>
            <a:gd name="vf" fmla="val 11547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Activities</a:t>
          </a:r>
        </a:p>
      </dsp:txBody>
      <dsp:txXfrm>
        <a:off x="3692961" y="4155811"/>
        <a:ext cx="1232526" cy="1066280"/>
      </dsp:txXfrm>
    </dsp:sp>
    <dsp:sp modelId="{61AF343E-27F2-4516-B026-BB0446E150A2}">
      <dsp:nvSpPr>
        <dsp:cNvPr id="0" name=""/>
        <dsp:cNvSpPr/>
      </dsp:nvSpPr>
      <dsp:spPr>
        <a:xfrm>
          <a:off x="2177591" y="2542946"/>
          <a:ext cx="848780" cy="73133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637D2-8669-478A-893A-E17508C1961D}">
      <dsp:nvSpPr>
        <dsp:cNvPr id="0" name=""/>
        <dsp:cNvSpPr/>
      </dsp:nvSpPr>
      <dsp:spPr>
        <a:xfrm>
          <a:off x="1688835" y="2910535"/>
          <a:ext cx="1843560" cy="1594896"/>
        </a:xfrm>
        <a:prstGeom prst="hexagon">
          <a:avLst>
            <a:gd name="adj" fmla="val 28570"/>
            <a:gd name="vf" fmla="val 11547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Budget</a:t>
          </a:r>
        </a:p>
      </dsp:txBody>
      <dsp:txXfrm>
        <a:off x="1994352" y="3174843"/>
        <a:ext cx="1232526" cy="1066280"/>
      </dsp:txXfrm>
    </dsp:sp>
    <dsp:sp modelId="{BBDE6719-70D6-4541-98FE-C2E6EA3DCF4D}">
      <dsp:nvSpPr>
        <dsp:cNvPr id="0" name=""/>
        <dsp:cNvSpPr/>
      </dsp:nvSpPr>
      <dsp:spPr>
        <a:xfrm>
          <a:off x="1725375" y="966588"/>
          <a:ext cx="1843560" cy="1594896"/>
        </a:xfrm>
        <a:prstGeom prst="hexagon">
          <a:avLst>
            <a:gd name="adj" fmla="val 28570"/>
            <a:gd name="vf" fmla="val 11547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Evaluation</a:t>
          </a:r>
        </a:p>
      </dsp:txBody>
      <dsp:txXfrm>
        <a:off x="2030892" y="1230896"/>
        <a:ext cx="1232526" cy="1066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C75CD-3E3A-4F92-BCBD-306560465081}">
      <dsp:nvSpPr>
        <dsp:cNvPr id="0" name=""/>
        <dsp:cNvSpPr/>
      </dsp:nvSpPr>
      <dsp:spPr>
        <a:xfrm>
          <a:off x="0" y="274289"/>
          <a:ext cx="4648200" cy="6955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Impact Identity</a:t>
          </a:r>
        </a:p>
      </dsp:txBody>
      <dsp:txXfrm>
        <a:off x="33955" y="308244"/>
        <a:ext cx="4580290" cy="627655"/>
      </dsp:txXfrm>
    </dsp:sp>
    <dsp:sp modelId="{8689E2E4-6A45-4C8F-9EBF-08709A83DEFF}">
      <dsp:nvSpPr>
        <dsp:cNvPr id="0" name=""/>
        <dsp:cNvSpPr/>
      </dsp:nvSpPr>
      <dsp:spPr>
        <a:xfrm>
          <a:off x="0" y="1053374"/>
          <a:ext cx="4648200" cy="695565"/>
        </a:xfrm>
        <a:prstGeom prst="roundRect">
          <a:avLst/>
        </a:prstGeom>
        <a:solidFill>
          <a:schemeClr val="accent3">
            <a:hueOff val="2989536"/>
            <a:satOff val="-11136"/>
            <a:lumOff val="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Impact Goals</a:t>
          </a:r>
        </a:p>
      </dsp:txBody>
      <dsp:txXfrm>
        <a:off x="33955" y="1087329"/>
        <a:ext cx="4580290" cy="627655"/>
      </dsp:txXfrm>
    </dsp:sp>
    <dsp:sp modelId="{5181F27E-4CEA-4975-B89A-9DA41F7F341C}">
      <dsp:nvSpPr>
        <dsp:cNvPr id="0" name=""/>
        <dsp:cNvSpPr/>
      </dsp:nvSpPr>
      <dsp:spPr>
        <a:xfrm>
          <a:off x="0" y="1832460"/>
          <a:ext cx="4648200" cy="695565"/>
        </a:xfrm>
        <a:prstGeom prst="roundRect">
          <a:avLst/>
        </a:prstGeom>
        <a:solidFill>
          <a:schemeClr val="accent3">
            <a:hueOff val="5979072"/>
            <a:satOff val="-22271"/>
            <a:lumOff val="17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Long-Term</a:t>
          </a:r>
          <a:r>
            <a:rPr lang="en-US" sz="2900" kern="1200" dirty="0">
              <a:latin typeface="Century Gothic"/>
            </a:rPr>
            <a:t> Plan</a:t>
          </a:r>
          <a:endParaRPr lang="en-US" sz="2900" kern="1200" dirty="0"/>
        </a:p>
      </dsp:txBody>
      <dsp:txXfrm>
        <a:off x="33955" y="1866415"/>
        <a:ext cx="4580290" cy="627655"/>
      </dsp:txXfrm>
    </dsp:sp>
    <dsp:sp modelId="{989FD235-D5CC-4B61-BC4D-29B05909F606}">
      <dsp:nvSpPr>
        <dsp:cNvPr id="0" name=""/>
        <dsp:cNvSpPr/>
      </dsp:nvSpPr>
      <dsp:spPr>
        <a:xfrm>
          <a:off x="0" y="2611545"/>
          <a:ext cx="4648200" cy="695565"/>
        </a:xfrm>
        <a:prstGeom prst="roundRect">
          <a:avLst/>
        </a:prstGeom>
        <a:solidFill>
          <a:schemeClr val="accent3">
            <a:hueOff val="8968608"/>
            <a:satOff val="-33407"/>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latin typeface="Century Gothic"/>
            </a:rPr>
            <a:t>Supports and Resources</a:t>
          </a:r>
        </a:p>
      </dsp:txBody>
      <dsp:txXfrm>
        <a:off x="33955" y="2645500"/>
        <a:ext cx="4580290" cy="627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4AF8-583C-4363-BF7B-D99294A630C3}">
      <dsp:nvSpPr>
        <dsp:cNvPr id="0" name=""/>
        <dsp:cNvSpPr/>
      </dsp:nvSpPr>
      <dsp:spPr>
        <a:xfrm>
          <a:off x="3028950" y="64293"/>
          <a:ext cx="3086099" cy="308609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Societal Needs</a:t>
          </a:r>
        </a:p>
      </dsp:txBody>
      <dsp:txXfrm>
        <a:off x="3440430" y="604361"/>
        <a:ext cx="2263139" cy="1388744"/>
      </dsp:txXfrm>
    </dsp:sp>
    <dsp:sp modelId="{0614E988-E530-47E1-A7B9-A5033F42B0CF}">
      <dsp:nvSpPr>
        <dsp:cNvPr id="0" name=""/>
        <dsp:cNvSpPr/>
      </dsp:nvSpPr>
      <dsp:spPr>
        <a:xfrm>
          <a:off x="4142517" y="1993105"/>
          <a:ext cx="3086099" cy="308609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Scholarship &amp; Research</a:t>
          </a:r>
        </a:p>
      </dsp:txBody>
      <dsp:txXfrm>
        <a:off x="5086349" y="2790348"/>
        <a:ext cx="1851659" cy="1697354"/>
      </dsp:txXfrm>
    </dsp:sp>
    <dsp:sp modelId="{48CF8DCD-7C3F-4953-8231-C9972656D32B}">
      <dsp:nvSpPr>
        <dsp:cNvPr id="0" name=""/>
        <dsp:cNvSpPr/>
      </dsp:nvSpPr>
      <dsp:spPr>
        <a:xfrm>
          <a:off x="1915382" y="1993105"/>
          <a:ext cx="3086099" cy="308609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Scientific Discipline</a:t>
          </a:r>
        </a:p>
      </dsp:txBody>
      <dsp:txXfrm>
        <a:off x="2205990" y="2790348"/>
        <a:ext cx="1851659" cy="1697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853BD-F258-4793-90B2-C9167AE67C9A}">
      <dsp:nvSpPr>
        <dsp:cNvPr id="0" name=""/>
        <dsp:cNvSpPr/>
      </dsp:nvSpPr>
      <dsp:spPr>
        <a:xfrm>
          <a:off x="3549746" y="1526087"/>
          <a:ext cx="2044506" cy="204450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959958-1253-4C5D-9DD1-DF3FB0978DAA}">
      <dsp:nvSpPr>
        <dsp:cNvPr id="0" name=""/>
        <dsp:cNvSpPr/>
      </dsp:nvSpPr>
      <dsp:spPr>
        <a:xfrm>
          <a:off x="3294183" y="0"/>
          <a:ext cx="2555633" cy="13921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Personal Preferences</a:t>
          </a:r>
        </a:p>
      </dsp:txBody>
      <dsp:txXfrm>
        <a:off x="3294183" y="0"/>
        <a:ext cx="2555633" cy="1392174"/>
      </dsp:txXfrm>
    </dsp:sp>
    <dsp:sp modelId="{93FE5A34-B67F-47D4-B1B1-D5C9FFEB5464}">
      <dsp:nvSpPr>
        <dsp:cNvPr id="0" name=""/>
        <dsp:cNvSpPr/>
      </dsp:nvSpPr>
      <dsp:spPr>
        <a:xfrm>
          <a:off x="4213359" y="1909267"/>
          <a:ext cx="2044506" cy="204450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3A3C3F1-53C4-4C69-865D-3295AD8EFFB9}">
      <dsp:nvSpPr>
        <dsp:cNvPr id="0" name=""/>
        <dsp:cNvSpPr/>
      </dsp:nvSpPr>
      <dsp:spPr>
        <a:xfrm>
          <a:off x="6409500" y="1325879"/>
          <a:ext cx="2421888" cy="152476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Capacities and Skills</a:t>
          </a:r>
        </a:p>
      </dsp:txBody>
      <dsp:txXfrm>
        <a:off x="6409500" y="1325879"/>
        <a:ext cx="2421888" cy="1524762"/>
      </dsp:txXfrm>
    </dsp:sp>
    <dsp:sp modelId="{2D66EB96-E731-4B1E-AC9C-7ED800ADA4FE}">
      <dsp:nvSpPr>
        <dsp:cNvPr id="0" name=""/>
        <dsp:cNvSpPr/>
      </dsp:nvSpPr>
      <dsp:spPr>
        <a:xfrm>
          <a:off x="4213359" y="2675625"/>
          <a:ext cx="2044506" cy="204450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A4D4344-07C5-499B-BF56-ED31B0AF3BB2}">
      <dsp:nvSpPr>
        <dsp:cNvPr id="0" name=""/>
        <dsp:cNvSpPr/>
      </dsp:nvSpPr>
      <dsp:spPr>
        <a:xfrm>
          <a:off x="6409500" y="3599764"/>
          <a:ext cx="2421888" cy="17037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0" kern="1200" dirty="0"/>
            <a:t>Institutional Context</a:t>
          </a:r>
        </a:p>
      </dsp:txBody>
      <dsp:txXfrm>
        <a:off x="6409500" y="3599764"/>
        <a:ext cx="2421888" cy="1703755"/>
      </dsp:txXfrm>
    </dsp:sp>
    <dsp:sp modelId="{7D145E85-EF03-4C87-A399-AED00637D9DB}">
      <dsp:nvSpPr>
        <dsp:cNvPr id="0" name=""/>
        <dsp:cNvSpPr/>
      </dsp:nvSpPr>
      <dsp:spPr>
        <a:xfrm>
          <a:off x="3549746" y="3059468"/>
          <a:ext cx="2044506" cy="204450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B7A9376-A873-4546-ADE3-C11D306E68E6}">
      <dsp:nvSpPr>
        <dsp:cNvPr id="0" name=""/>
        <dsp:cNvSpPr/>
      </dsp:nvSpPr>
      <dsp:spPr>
        <a:xfrm>
          <a:off x="3294183" y="5237226"/>
          <a:ext cx="2555633" cy="139217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Societal Needs</a:t>
          </a:r>
        </a:p>
      </dsp:txBody>
      <dsp:txXfrm>
        <a:off x="3294183" y="5237226"/>
        <a:ext cx="2555633" cy="1392174"/>
      </dsp:txXfrm>
    </dsp:sp>
    <dsp:sp modelId="{D9CF923D-EE76-483F-801D-A0BCF093FFDF}">
      <dsp:nvSpPr>
        <dsp:cNvPr id="0" name=""/>
        <dsp:cNvSpPr/>
      </dsp:nvSpPr>
      <dsp:spPr>
        <a:xfrm>
          <a:off x="2886133" y="2675625"/>
          <a:ext cx="2044506" cy="204450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9D354A8-3733-4523-9E3C-2621257053A4}">
      <dsp:nvSpPr>
        <dsp:cNvPr id="0" name=""/>
        <dsp:cNvSpPr/>
      </dsp:nvSpPr>
      <dsp:spPr>
        <a:xfrm>
          <a:off x="312610" y="3599764"/>
          <a:ext cx="2421888" cy="17037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Scholarship &amp; Research</a:t>
          </a:r>
        </a:p>
      </dsp:txBody>
      <dsp:txXfrm>
        <a:off x="312610" y="3599764"/>
        <a:ext cx="2421888" cy="1703755"/>
      </dsp:txXfrm>
    </dsp:sp>
    <dsp:sp modelId="{F92C23E3-124E-415A-871E-1C965700D927}">
      <dsp:nvSpPr>
        <dsp:cNvPr id="0" name=""/>
        <dsp:cNvSpPr/>
      </dsp:nvSpPr>
      <dsp:spPr>
        <a:xfrm>
          <a:off x="2886133" y="1909267"/>
          <a:ext cx="2044506" cy="204450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380505F-6217-4B31-80D9-0B4818E2B972}">
      <dsp:nvSpPr>
        <dsp:cNvPr id="0" name=""/>
        <dsp:cNvSpPr/>
      </dsp:nvSpPr>
      <dsp:spPr>
        <a:xfrm>
          <a:off x="312610" y="1325879"/>
          <a:ext cx="2421888" cy="17037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Scientific Discipline</a:t>
          </a:r>
        </a:p>
      </dsp:txBody>
      <dsp:txXfrm>
        <a:off x="312610" y="1325879"/>
        <a:ext cx="2421888" cy="17037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F3BA5-878F-4F79-8853-57424921F7C5}">
      <dsp:nvSpPr>
        <dsp:cNvPr id="0" name=""/>
        <dsp:cNvSpPr/>
      </dsp:nvSpPr>
      <dsp:spPr>
        <a:xfrm>
          <a:off x="0" y="662940"/>
          <a:ext cx="8229600" cy="88392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8E89A8-4B6A-4CD5-8860-FA44597A8133}">
      <dsp:nvSpPr>
        <dsp:cNvPr id="0" name=""/>
        <dsp:cNvSpPr/>
      </dsp:nvSpPr>
      <dsp:spPr>
        <a:xfrm>
          <a:off x="90" y="0"/>
          <a:ext cx="3612906" cy="8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marL="0" lvl="0" indent="0" algn="ctr" defTabSz="1377950" rtl="0">
            <a:lnSpc>
              <a:spcPct val="90000"/>
            </a:lnSpc>
            <a:spcBef>
              <a:spcPct val="0"/>
            </a:spcBef>
            <a:spcAft>
              <a:spcPct val="35000"/>
            </a:spcAft>
            <a:buNone/>
          </a:pPr>
          <a:r>
            <a:rPr lang="en-US" sz="3100" kern="1200" dirty="0">
              <a:latin typeface="Century Gothic"/>
            </a:rPr>
            <a:t>5</a:t>
          </a:r>
          <a:r>
            <a:rPr lang="en-US" sz="3100" b="0" i="0" u="none" strike="noStrike" kern="1200" cap="none" baseline="0" noProof="0" dirty="0">
              <a:latin typeface="Century Gothic"/>
            </a:rPr>
            <a:t> Years</a:t>
          </a:r>
          <a:endParaRPr lang="en-US" sz="3100" kern="1200" dirty="0"/>
        </a:p>
      </dsp:txBody>
      <dsp:txXfrm>
        <a:off x="90" y="0"/>
        <a:ext cx="3612906" cy="883920"/>
      </dsp:txXfrm>
    </dsp:sp>
    <dsp:sp modelId="{616703E8-CB1B-4211-8610-6DD945999F60}">
      <dsp:nvSpPr>
        <dsp:cNvPr id="0" name=""/>
        <dsp:cNvSpPr/>
      </dsp:nvSpPr>
      <dsp:spPr>
        <a:xfrm>
          <a:off x="1696053" y="994410"/>
          <a:ext cx="220980" cy="2209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01B86-3C35-4FAD-B6A3-B2B2D83E2CBD}">
      <dsp:nvSpPr>
        <dsp:cNvPr id="0" name=""/>
        <dsp:cNvSpPr/>
      </dsp:nvSpPr>
      <dsp:spPr>
        <a:xfrm>
          <a:off x="3793642" y="1325880"/>
          <a:ext cx="3612906" cy="8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marL="0" lvl="0" indent="0" algn="ctr" defTabSz="1377950" rtl="0">
            <a:lnSpc>
              <a:spcPct val="90000"/>
            </a:lnSpc>
            <a:spcBef>
              <a:spcPct val="0"/>
            </a:spcBef>
            <a:spcAft>
              <a:spcPct val="35000"/>
            </a:spcAft>
            <a:buNone/>
          </a:pPr>
          <a:r>
            <a:rPr lang="en-US" sz="3100" kern="1200" dirty="0">
              <a:latin typeface="Century Gothic"/>
            </a:rPr>
            <a:t>25 Years</a:t>
          </a:r>
          <a:endParaRPr lang="en-US" sz="3100" kern="1200" dirty="0"/>
        </a:p>
      </dsp:txBody>
      <dsp:txXfrm>
        <a:off x="3793642" y="1325880"/>
        <a:ext cx="3612906" cy="883920"/>
      </dsp:txXfrm>
    </dsp:sp>
    <dsp:sp modelId="{4AD0180D-08DF-4CEA-A098-87A7E158C033}">
      <dsp:nvSpPr>
        <dsp:cNvPr id="0" name=""/>
        <dsp:cNvSpPr/>
      </dsp:nvSpPr>
      <dsp:spPr>
        <a:xfrm>
          <a:off x="5489606" y="994409"/>
          <a:ext cx="220980" cy="2209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84AF8-583C-4363-BF7B-D99294A630C3}">
      <dsp:nvSpPr>
        <dsp:cNvPr id="0" name=""/>
        <dsp:cNvSpPr/>
      </dsp:nvSpPr>
      <dsp:spPr>
        <a:xfrm>
          <a:off x="3028950" y="64293"/>
          <a:ext cx="3086099" cy="308609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Societal Needs</a:t>
          </a:r>
        </a:p>
      </dsp:txBody>
      <dsp:txXfrm>
        <a:off x="3440430" y="604361"/>
        <a:ext cx="2263139" cy="1388744"/>
      </dsp:txXfrm>
    </dsp:sp>
    <dsp:sp modelId="{0614E988-E530-47E1-A7B9-A5033F42B0CF}">
      <dsp:nvSpPr>
        <dsp:cNvPr id="0" name=""/>
        <dsp:cNvSpPr/>
      </dsp:nvSpPr>
      <dsp:spPr>
        <a:xfrm>
          <a:off x="4142517" y="1993105"/>
          <a:ext cx="3086099" cy="308609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Scholarship &amp; Research</a:t>
          </a:r>
        </a:p>
      </dsp:txBody>
      <dsp:txXfrm>
        <a:off x="5086349" y="2790348"/>
        <a:ext cx="1851659" cy="1697354"/>
      </dsp:txXfrm>
    </dsp:sp>
    <dsp:sp modelId="{48CF8DCD-7C3F-4953-8231-C9972656D32B}">
      <dsp:nvSpPr>
        <dsp:cNvPr id="0" name=""/>
        <dsp:cNvSpPr/>
      </dsp:nvSpPr>
      <dsp:spPr>
        <a:xfrm>
          <a:off x="1915382" y="1993105"/>
          <a:ext cx="3086099" cy="308609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Scientific Discipline</a:t>
          </a:r>
        </a:p>
      </dsp:txBody>
      <dsp:txXfrm>
        <a:off x="2205990" y="2790348"/>
        <a:ext cx="1851659" cy="1697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D5265-201D-4C5B-BD07-EA6BBF3F61BB}">
      <dsp:nvSpPr>
        <dsp:cNvPr id="0" name=""/>
        <dsp:cNvSpPr/>
      </dsp:nvSpPr>
      <dsp:spPr>
        <a:xfrm>
          <a:off x="2617855" y="1545762"/>
          <a:ext cx="1964731" cy="1699572"/>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BI PLAN</a:t>
          </a:r>
        </a:p>
      </dsp:txBody>
      <dsp:txXfrm>
        <a:off x="2943438" y="1827405"/>
        <a:ext cx="1313565" cy="1136286"/>
      </dsp:txXfrm>
    </dsp:sp>
    <dsp:sp modelId="{76B99E79-EDBA-443C-B946-E873A45633FE}">
      <dsp:nvSpPr>
        <dsp:cNvPr id="0" name=""/>
        <dsp:cNvSpPr/>
      </dsp:nvSpPr>
      <dsp:spPr>
        <a:xfrm>
          <a:off x="3848155" y="732632"/>
          <a:ext cx="741287" cy="63871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E2DFD-F6A3-4CE9-8A15-1CEAB6B21ACE}">
      <dsp:nvSpPr>
        <dsp:cNvPr id="0" name=""/>
        <dsp:cNvSpPr/>
      </dsp:nvSpPr>
      <dsp:spPr>
        <a:xfrm>
          <a:off x="2798835" y="0"/>
          <a:ext cx="1610083" cy="1392911"/>
        </a:xfrm>
        <a:prstGeom prst="hexagon">
          <a:avLst>
            <a:gd name="adj" fmla="val 28570"/>
            <a:gd name="vf" fmla="val 115470"/>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Goal</a:t>
          </a:r>
        </a:p>
      </dsp:txBody>
      <dsp:txXfrm>
        <a:off x="3065660" y="230835"/>
        <a:ext cx="1076433" cy="931241"/>
      </dsp:txXfrm>
    </dsp:sp>
    <dsp:sp modelId="{51513476-8490-4F29-A5EC-9A1C054BB6FE}">
      <dsp:nvSpPr>
        <dsp:cNvPr id="0" name=""/>
        <dsp:cNvSpPr/>
      </dsp:nvSpPr>
      <dsp:spPr>
        <a:xfrm>
          <a:off x="4713295" y="1926693"/>
          <a:ext cx="741287" cy="63871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A680-3043-4CC9-B70E-1808108AC152}">
      <dsp:nvSpPr>
        <dsp:cNvPr id="0" name=""/>
        <dsp:cNvSpPr/>
      </dsp:nvSpPr>
      <dsp:spPr>
        <a:xfrm>
          <a:off x="4275469" y="856733"/>
          <a:ext cx="1610083" cy="1392911"/>
        </a:xfrm>
        <a:prstGeom prst="hexagon">
          <a:avLst>
            <a:gd name="adj" fmla="val 28570"/>
            <a:gd name="vf" fmla="val 115470"/>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Audience</a:t>
          </a:r>
        </a:p>
      </dsp:txBody>
      <dsp:txXfrm>
        <a:off x="4542294" y="1087568"/>
        <a:ext cx="1076433" cy="931241"/>
      </dsp:txXfrm>
    </dsp:sp>
    <dsp:sp modelId="{B9727A6C-9E86-4940-A204-7023B1E0B5AB}">
      <dsp:nvSpPr>
        <dsp:cNvPr id="0" name=""/>
        <dsp:cNvSpPr/>
      </dsp:nvSpPr>
      <dsp:spPr>
        <a:xfrm>
          <a:off x="4112313" y="3274563"/>
          <a:ext cx="741287" cy="63871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55306-5F26-409F-A247-B9C06083C988}">
      <dsp:nvSpPr>
        <dsp:cNvPr id="0" name=""/>
        <dsp:cNvSpPr/>
      </dsp:nvSpPr>
      <dsp:spPr>
        <a:xfrm>
          <a:off x="4275469" y="2540973"/>
          <a:ext cx="1610083" cy="1392911"/>
        </a:xfrm>
        <a:prstGeom prst="hexagon">
          <a:avLst>
            <a:gd name="adj" fmla="val 28570"/>
            <a:gd name="vf" fmla="val 115470"/>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Setting &amp; Partners</a:t>
          </a:r>
        </a:p>
      </dsp:txBody>
      <dsp:txXfrm>
        <a:off x="4542294" y="2771808"/>
        <a:ext cx="1076433" cy="931241"/>
      </dsp:txXfrm>
    </dsp:sp>
    <dsp:sp modelId="{E801D054-97AB-4F47-BC1C-4BB99C099C1A}">
      <dsp:nvSpPr>
        <dsp:cNvPr id="0" name=""/>
        <dsp:cNvSpPr/>
      </dsp:nvSpPr>
      <dsp:spPr>
        <a:xfrm>
          <a:off x="2621511" y="3414477"/>
          <a:ext cx="741287" cy="63871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A8D708-27BE-47ED-847D-13CB359A8F68}">
      <dsp:nvSpPr>
        <dsp:cNvPr id="0" name=""/>
        <dsp:cNvSpPr/>
      </dsp:nvSpPr>
      <dsp:spPr>
        <a:xfrm>
          <a:off x="2798835" y="3398665"/>
          <a:ext cx="1610083" cy="1392911"/>
        </a:xfrm>
        <a:prstGeom prst="hexagon">
          <a:avLst>
            <a:gd name="adj" fmla="val 28570"/>
            <a:gd name="vf" fmla="val 115470"/>
          </a:avLst>
        </a:prstGeom>
        <a:solidFill>
          <a:schemeClr val="accent3">
            <a:lumMod val="40000"/>
            <a:lumOff val="6000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Activity</a:t>
          </a:r>
        </a:p>
      </dsp:txBody>
      <dsp:txXfrm>
        <a:off x="3065660" y="3629500"/>
        <a:ext cx="1076433" cy="931241"/>
      </dsp:txXfrm>
    </dsp:sp>
    <dsp:sp modelId="{61AF343E-27F2-4516-B026-BB0446E150A2}">
      <dsp:nvSpPr>
        <dsp:cNvPr id="0" name=""/>
        <dsp:cNvSpPr/>
      </dsp:nvSpPr>
      <dsp:spPr>
        <a:xfrm>
          <a:off x="1742204" y="2220895"/>
          <a:ext cx="741287" cy="638717"/>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637D2-8669-478A-893A-E17508C1961D}">
      <dsp:nvSpPr>
        <dsp:cNvPr id="0" name=""/>
        <dsp:cNvSpPr/>
      </dsp:nvSpPr>
      <dsp:spPr>
        <a:xfrm>
          <a:off x="1315346" y="2541931"/>
          <a:ext cx="1610083" cy="1392911"/>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Budget</a:t>
          </a:r>
        </a:p>
      </dsp:txBody>
      <dsp:txXfrm>
        <a:off x="1582171" y="2772766"/>
        <a:ext cx="1076433" cy="931241"/>
      </dsp:txXfrm>
    </dsp:sp>
    <dsp:sp modelId="{BBDE6719-70D6-4541-98FE-C2E6EA3DCF4D}">
      <dsp:nvSpPr>
        <dsp:cNvPr id="0" name=""/>
        <dsp:cNvSpPr/>
      </dsp:nvSpPr>
      <dsp:spPr>
        <a:xfrm>
          <a:off x="1347258" y="844175"/>
          <a:ext cx="1610083" cy="1392911"/>
        </a:xfrm>
        <a:prstGeom prst="hexagon">
          <a:avLst>
            <a:gd name="adj" fmla="val 28570"/>
            <a:gd name="vf" fmla="val 11547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Evaluation</a:t>
          </a:r>
        </a:p>
      </dsp:txBody>
      <dsp:txXfrm>
        <a:off x="1614083" y="1075010"/>
        <a:ext cx="1076433" cy="9312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67374" cy="468474"/>
          </a:xfrm>
          <a:prstGeom prst="rect">
            <a:avLst/>
          </a:prstGeom>
          <a:noFill/>
          <a:ln w="9525">
            <a:noFill/>
            <a:miter lim="800000"/>
            <a:headEnd/>
            <a:tailEnd/>
          </a:ln>
          <a:effectLst/>
        </p:spPr>
        <p:txBody>
          <a:bodyPr vert="horz" wrap="square" lIns="92166" tIns="46082" rIns="92166" bIns="46082" numCol="1" anchor="t" anchorCtr="0" compatLnSpc="1">
            <a:prstTxWarp prst="textNoShape">
              <a:avLst/>
            </a:prstTxWarp>
          </a:bodyPr>
          <a:lstStyle>
            <a:lvl1pPr defTabSz="920207">
              <a:defRPr sz="1200" baseline="-25000">
                <a:latin typeface="Times" pitchFamily="-110" charset="0"/>
              </a:defRPr>
            </a:lvl1pPr>
          </a:lstStyle>
          <a:p>
            <a:pPr>
              <a:defRPr/>
            </a:pPr>
            <a:endParaRPr lang="en-US" dirty="0"/>
          </a:p>
        </p:txBody>
      </p:sp>
      <p:sp>
        <p:nvSpPr>
          <p:cNvPr id="54275" name="Rectangle 3"/>
          <p:cNvSpPr>
            <a:spLocks noGrp="1" noChangeArrowheads="1"/>
          </p:cNvSpPr>
          <p:nvPr>
            <p:ph type="dt" sz="quarter" idx="1"/>
          </p:nvPr>
        </p:nvSpPr>
        <p:spPr bwMode="auto">
          <a:xfrm>
            <a:off x="4009702" y="0"/>
            <a:ext cx="3067374" cy="468474"/>
          </a:xfrm>
          <a:prstGeom prst="rect">
            <a:avLst/>
          </a:prstGeom>
          <a:noFill/>
          <a:ln w="9525">
            <a:noFill/>
            <a:miter lim="800000"/>
            <a:headEnd/>
            <a:tailEnd/>
          </a:ln>
          <a:effectLst/>
        </p:spPr>
        <p:txBody>
          <a:bodyPr vert="horz" wrap="square" lIns="92166" tIns="46082" rIns="92166" bIns="46082" numCol="1" anchor="ctr" anchorCtr="0" compatLnSpc="1">
            <a:prstTxWarp prst="textNoShape">
              <a:avLst/>
            </a:prstTxWarp>
          </a:bodyPr>
          <a:lstStyle>
            <a:lvl1pPr algn="r" defTabSz="920207">
              <a:defRPr sz="1200" baseline="-25000">
                <a:latin typeface="Times" pitchFamily="-110" charset="0"/>
              </a:defRPr>
            </a:lvl1pPr>
          </a:lstStyle>
          <a:p>
            <a:pPr>
              <a:defRPr/>
            </a:pPr>
            <a:fld id="{56F867AC-DB0C-AC45-A996-5E499A717C29}" type="datetime1">
              <a:rPr lang="en-US">
                <a:solidFill>
                  <a:srgbClr val="6E6E6E"/>
                </a:solidFill>
                <a:latin typeface="+mn-lt"/>
              </a:rPr>
              <a:pPr>
                <a:defRPr/>
              </a:pPr>
              <a:t>5/10/2021</a:t>
            </a:fld>
            <a:endParaRPr lang="en-US" dirty="0">
              <a:solidFill>
                <a:srgbClr val="6E6E6E"/>
              </a:solidFill>
              <a:latin typeface="+mn-lt"/>
            </a:endParaRPr>
          </a:p>
        </p:txBody>
      </p:sp>
      <p:sp>
        <p:nvSpPr>
          <p:cNvPr id="54276" name="Rectangle 4"/>
          <p:cNvSpPr>
            <a:spLocks noGrp="1" noChangeArrowheads="1"/>
          </p:cNvSpPr>
          <p:nvPr>
            <p:ph type="ftr" sz="quarter" idx="2"/>
          </p:nvPr>
        </p:nvSpPr>
        <p:spPr bwMode="auto">
          <a:xfrm>
            <a:off x="0" y="8894602"/>
            <a:ext cx="3067374" cy="468473"/>
          </a:xfrm>
          <a:prstGeom prst="rect">
            <a:avLst/>
          </a:prstGeom>
          <a:noFill/>
          <a:ln w="9525">
            <a:noFill/>
            <a:miter lim="800000"/>
            <a:headEnd/>
            <a:tailEnd/>
          </a:ln>
          <a:effectLst/>
        </p:spPr>
        <p:txBody>
          <a:bodyPr vert="horz" wrap="square" lIns="92166" tIns="46082" rIns="92166" bIns="46082" numCol="1" anchor="ctr" anchorCtr="0" compatLnSpc="1">
            <a:prstTxWarp prst="textNoShape">
              <a:avLst/>
            </a:prstTxWarp>
          </a:bodyPr>
          <a:lstStyle>
            <a:lvl1pPr defTabSz="920207">
              <a:defRPr sz="1200" baseline="-25000">
                <a:latin typeface="Times" pitchFamily="-110" charset="0"/>
              </a:defRPr>
            </a:lvl1pPr>
          </a:lstStyle>
          <a:p>
            <a:pPr>
              <a:defRPr/>
            </a:pPr>
            <a:r>
              <a:rPr lang="en-US" dirty="0">
                <a:solidFill>
                  <a:srgbClr val="6E6E6E"/>
                </a:solidFill>
                <a:latin typeface="+mn-lt"/>
              </a:rPr>
              <a:t>© Michigan State University Board of Trustees </a:t>
            </a:r>
          </a:p>
        </p:txBody>
      </p:sp>
      <p:sp>
        <p:nvSpPr>
          <p:cNvPr id="54277" name="Rectangle 5"/>
          <p:cNvSpPr>
            <a:spLocks noGrp="1" noChangeArrowheads="1"/>
          </p:cNvSpPr>
          <p:nvPr>
            <p:ph type="sldNum" sz="quarter" idx="3"/>
          </p:nvPr>
        </p:nvSpPr>
        <p:spPr bwMode="auto">
          <a:xfrm>
            <a:off x="4009702" y="8894602"/>
            <a:ext cx="3067374" cy="468473"/>
          </a:xfrm>
          <a:prstGeom prst="rect">
            <a:avLst/>
          </a:prstGeom>
          <a:noFill/>
          <a:ln w="9525">
            <a:noFill/>
            <a:miter lim="800000"/>
            <a:headEnd/>
            <a:tailEnd/>
          </a:ln>
          <a:effectLst/>
        </p:spPr>
        <p:txBody>
          <a:bodyPr vert="horz" wrap="square" lIns="92166" tIns="46082" rIns="92166" bIns="46082" numCol="1" anchor="ctr" anchorCtr="0" compatLnSpc="1">
            <a:prstTxWarp prst="textNoShape">
              <a:avLst/>
            </a:prstTxWarp>
          </a:bodyPr>
          <a:lstStyle>
            <a:lvl1pPr algn="r" defTabSz="920207">
              <a:defRPr sz="1200" baseline="-25000">
                <a:latin typeface="Times" pitchFamily="-110" charset="0"/>
              </a:defRPr>
            </a:lvl1pPr>
          </a:lstStyle>
          <a:p>
            <a:pPr>
              <a:defRPr/>
            </a:pPr>
            <a:fld id="{148EE034-05E3-754B-A0C8-7BA9A0C50AF6}" type="slidenum">
              <a:rPr lang="en-US" b="1">
                <a:solidFill>
                  <a:srgbClr val="6E6E6E"/>
                </a:solidFill>
                <a:latin typeface="+mn-lt"/>
              </a:rPr>
              <a:pPr>
                <a:defRPr/>
              </a:pPr>
              <a:t>‹#›</a:t>
            </a:fld>
            <a:endParaRPr lang="en-US" b="1" dirty="0">
              <a:solidFill>
                <a:srgbClr val="6E6E6E"/>
              </a:solidFill>
              <a:latin typeface="+mn-lt"/>
            </a:endParaRPr>
          </a:p>
        </p:txBody>
      </p:sp>
      <p:pic>
        <p:nvPicPr>
          <p:cNvPr id="6" name="Picture 5" descr="Logo for Michigan State University | University Outreach and Engagement" title="Michigan State University | University Outreach and Engagement"/>
          <p:cNvPicPr>
            <a:picLocks noChangeAspect="1"/>
          </p:cNvPicPr>
          <p:nvPr/>
        </p:nvPicPr>
        <p:blipFill>
          <a:blip r:embed="rId2"/>
          <a:srcRect r="8183"/>
          <a:stretch>
            <a:fillRect/>
          </a:stretch>
        </p:blipFill>
        <p:spPr bwMode="auto">
          <a:xfrm>
            <a:off x="76925" y="76746"/>
            <a:ext cx="1841908" cy="282943"/>
          </a:xfrm>
          <a:prstGeom prst="rect">
            <a:avLst/>
          </a:prstGeom>
          <a:noFill/>
          <a:ln w="9525">
            <a:noFill/>
            <a:miter lim="800000"/>
            <a:headEnd/>
            <a:tailEnd/>
          </a:ln>
        </p:spPr>
      </p:pic>
    </p:spTree>
    <p:extLst>
      <p:ext uri="{BB962C8B-B14F-4D97-AF65-F5344CB8AC3E}">
        <p14:creationId xmlns:p14="http://schemas.microsoft.com/office/powerpoint/2010/main" val="4274186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374" cy="468474"/>
          </a:xfrm>
          <a:prstGeom prst="rect">
            <a:avLst/>
          </a:prstGeom>
          <a:noFill/>
          <a:ln w="9525">
            <a:noFill/>
            <a:miter lim="800000"/>
            <a:headEnd/>
            <a:tailEnd/>
          </a:ln>
          <a:effectLst/>
        </p:spPr>
        <p:txBody>
          <a:bodyPr vert="horz" wrap="square" lIns="92166" tIns="46082" rIns="92166" bIns="46082" numCol="1" anchor="t" anchorCtr="0" compatLnSpc="1">
            <a:prstTxWarp prst="textNoShape">
              <a:avLst/>
            </a:prstTxWarp>
          </a:bodyPr>
          <a:lstStyle>
            <a:lvl1pPr defTabSz="921144">
              <a:defRPr sz="1200">
                <a:latin typeface="Times" pitchFamily="-110"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4008100" y="0"/>
            <a:ext cx="3067374" cy="468474"/>
          </a:xfrm>
          <a:prstGeom prst="rect">
            <a:avLst/>
          </a:prstGeom>
          <a:noFill/>
          <a:ln w="9525">
            <a:noFill/>
            <a:miter lim="800000"/>
            <a:headEnd/>
            <a:tailEnd/>
          </a:ln>
          <a:effectLst/>
        </p:spPr>
        <p:txBody>
          <a:bodyPr vert="horz" wrap="square" lIns="92166" tIns="46082" rIns="92166" bIns="46082" numCol="1" anchor="ctr" anchorCtr="0" compatLnSpc="1">
            <a:prstTxWarp prst="textNoShape">
              <a:avLst/>
            </a:prstTxWarp>
          </a:bodyPr>
          <a:lstStyle>
            <a:lvl1pPr algn="r" defTabSz="920207">
              <a:defRPr sz="900">
                <a:solidFill>
                  <a:srgbClr val="6E6E6E"/>
                </a:solidFill>
                <a:latin typeface="+mn-lt"/>
              </a:defRPr>
            </a:lvl1pPr>
          </a:lstStyle>
          <a:p>
            <a:pPr>
              <a:defRPr/>
            </a:pPr>
            <a:fld id="{44D448E1-F97F-DE49-83D1-5288F94BA04B}" type="datetime1">
              <a:rPr lang="en-US" smtClean="0"/>
              <a:pPr>
                <a:defRPr/>
              </a:pPr>
              <a:t>5/10/2021</a:t>
            </a:fld>
            <a:endParaRPr lang="en-US"/>
          </a:p>
        </p:txBody>
      </p:sp>
      <p:sp>
        <p:nvSpPr>
          <p:cNvPr id="16388" name="Rectangle 4"/>
          <p:cNvSpPr>
            <a:spLocks noGrp="1" noRot="1" noChangeAspect="1" noChangeArrowheads="1" noTextEdit="1"/>
          </p:cNvSpPr>
          <p:nvPr>
            <p:ph type="sldImg" idx="2"/>
          </p:nvPr>
        </p:nvSpPr>
        <p:spPr bwMode="auto">
          <a:xfrm>
            <a:off x="1198563" y="701675"/>
            <a:ext cx="4683125" cy="35115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8349" y="4448101"/>
            <a:ext cx="5660378" cy="4213064"/>
          </a:xfrm>
          <a:prstGeom prst="rect">
            <a:avLst/>
          </a:prstGeom>
          <a:noFill/>
          <a:ln w="9525">
            <a:noFill/>
            <a:miter lim="800000"/>
            <a:headEnd/>
            <a:tailEnd/>
          </a:ln>
          <a:effectLst/>
        </p:spPr>
        <p:txBody>
          <a:bodyPr vert="horz" wrap="square" lIns="92166" tIns="46082" rIns="92166" bIns="46082"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8678" name="Rectangle 6"/>
          <p:cNvSpPr>
            <a:spLocks noGrp="1" noChangeArrowheads="1"/>
          </p:cNvSpPr>
          <p:nvPr>
            <p:ph type="ftr" sz="quarter" idx="4"/>
          </p:nvPr>
        </p:nvSpPr>
        <p:spPr bwMode="auto">
          <a:xfrm>
            <a:off x="0" y="8893003"/>
            <a:ext cx="3067374" cy="468474"/>
          </a:xfrm>
          <a:prstGeom prst="rect">
            <a:avLst/>
          </a:prstGeom>
          <a:noFill/>
          <a:ln w="9525">
            <a:noFill/>
            <a:miter lim="800000"/>
            <a:headEnd/>
            <a:tailEnd/>
          </a:ln>
          <a:effectLst/>
        </p:spPr>
        <p:txBody>
          <a:bodyPr vert="horz" wrap="square" lIns="92166" tIns="46082" rIns="92166" bIns="46082" numCol="1" anchor="ctr" anchorCtr="0" compatLnSpc="1">
            <a:prstTxWarp prst="textNoShape">
              <a:avLst/>
            </a:prstTxWarp>
          </a:bodyPr>
          <a:lstStyle>
            <a:lvl1pPr defTabSz="920207">
              <a:defRPr sz="900">
                <a:solidFill>
                  <a:srgbClr val="6E6E6E"/>
                </a:solidFill>
                <a:latin typeface="+mn-lt"/>
              </a:defRPr>
            </a:lvl1pPr>
          </a:lstStyle>
          <a:p>
            <a:pPr>
              <a:defRPr/>
            </a:pPr>
            <a:r>
              <a:rPr lang="en-US" dirty="0"/>
              <a:t>© Michigan State University Board of Trustees </a:t>
            </a:r>
          </a:p>
        </p:txBody>
      </p:sp>
      <p:sp>
        <p:nvSpPr>
          <p:cNvPr id="28679" name="Rectangle 7"/>
          <p:cNvSpPr>
            <a:spLocks noGrp="1" noChangeArrowheads="1"/>
          </p:cNvSpPr>
          <p:nvPr>
            <p:ph type="sldNum" sz="quarter" idx="5"/>
          </p:nvPr>
        </p:nvSpPr>
        <p:spPr bwMode="auto">
          <a:xfrm>
            <a:off x="4008100" y="8893003"/>
            <a:ext cx="3067374" cy="468474"/>
          </a:xfrm>
          <a:prstGeom prst="rect">
            <a:avLst/>
          </a:prstGeom>
          <a:noFill/>
          <a:ln w="9525">
            <a:noFill/>
            <a:miter lim="800000"/>
            <a:headEnd/>
            <a:tailEnd/>
          </a:ln>
          <a:effectLst/>
        </p:spPr>
        <p:txBody>
          <a:bodyPr vert="horz" wrap="square" lIns="92166" tIns="46082" rIns="92166" bIns="46082" numCol="1" anchor="ctr" anchorCtr="0" compatLnSpc="1">
            <a:prstTxWarp prst="textNoShape">
              <a:avLst/>
            </a:prstTxWarp>
          </a:bodyPr>
          <a:lstStyle>
            <a:lvl1pPr algn="r" defTabSz="920207">
              <a:defRPr sz="900" b="1">
                <a:solidFill>
                  <a:srgbClr val="6E6E6E"/>
                </a:solidFill>
                <a:latin typeface="+mn-lt"/>
              </a:defRPr>
            </a:lvl1pPr>
          </a:lstStyle>
          <a:p>
            <a:pPr>
              <a:defRPr/>
            </a:pPr>
            <a:fld id="{37C86F26-1376-514D-9177-319FD02AB5B1}" type="slidenum">
              <a:rPr lang="en-US" smtClean="0"/>
              <a:pPr>
                <a:defRPr/>
              </a:pPr>
              <a:t>‹#›</a:t>
            </a:fld>
            <a:endParaRPr lang="en-US" dirty="0"/>
          </a:p>
        </p:txBody>
      </p:sp>
      <p:pic>
        <p:nvPicPr>
          <p:cNvPr id="8" name="Picture 7" descr="Logo for Michigan State University | University Outreach and Engagement" title="Michigan State University | University Outreach and Engagement"/>
          <p:cNvPicPr>
            <a:picLocks noChangeAspect="1"/>
          </p:cNvPicPr>
          <p:nvPr/>
        </p:nvPicPr>
        <p:blipFill>
          <a:blip r:embed="rId2"/>
          <a:srcRect r="8183"/>
          <a:stretch>
            <a:fillRect/>
          </a:stretch>
        </p:blipFill>
        <p:spPr bwMode="auto">
          <a:xfrm>
            <a:off x="76925" y="76746"/>
            <a:ext cx="1841908" cy="282943"/>
          </a:xfrm>
          <a:prstGeom prst="rect">
            <a:avLst/>
          </a:prstGeom>
          <a:noFill/>
          <a:ln w="9525">
            <a:noFill/>
            <a:miter lim="800000"/>
            <a:headEnd/>
            <a:tailEnd/>
          </a:ln>
        </p:spPr>
      </p:pic>
    </p:spTree>
    <p:extLst>
      <p:ext uri="{BB962C8B-B14F-4D97-AF65-F5344CB8AC3E}">
        <p14:creationId xmlns:p14="http://schemas.microsoft.com/office/powerpoint/2010/main" val="248846734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rgbClr val="6E6E6E"/>
        </a:solidFill>
        <a:latin typeface="+mn-lt"/>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2pPr>
    <a:lvl3pPr marL="9144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3pPr>
    <a:lvl4pPr marL="13716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4pPr>
    <a:lvl5pPr marL="1828800" algn="l" rtl="0" eaLnBrk="0" fontAlgn="base" hangingPunct="0">
      <a:spcBef>
        <a:spcPct val="30000"/>
      </a:spcBef>
      <a:spcAft>
        <a:spcPct val="0"/>
      </a:spcAft>
      <a:defRPr sz="1200" kern="1200">
        <a:solidFill>
          <a:srgbClr val="6E6E6E"/>
        </a:solidFill>
        <a:latin typeface="+mn-lt"/>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Hello, my</a:t>
            </a:r>
            <a:r>
              <a:rPr lang="en-US" baseline="0" dirty="0"/>
              <a:t> name is Miles McNall, and I am here today with my colleague Dr. </a:t>
            </a:r>
            <a:r>
              <a:rPr lang="en-US" baseline="0" dirty="0" err="1"/>
              <a:t>Sobha</a:t>
            </a:r>
            <a:r>
              <a:rPr lang="en-US" baseline="0" dirty="0"/>
              <a:t> Ramanand. I am the Director for Community-Engaged Research in the office of University Outreach and Engagement. Dr. Ramanand is Research Specialist in the Office of the Vice President for Research and Innovation. Over the next two hours, we will be presenting information and guiding you through the process of creating the key elements of a Broader Impacts plan for your next NSF or other funding agency proposal.</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a:t>
            </a:fld>
            <a:endParaRPr lang="en-US" dirty="0"/>
          </a:p>
        </p:txBody>
      </p:sp>
    </p:spTree>
    <p:extLst>
      <p:ext uri="{BB962C8B-B14F-4D97-AF65-F5344CB8AC3E}">
        <p14:creationId xmlns:p14="http://schemas.microsoft.com/office/powerpoint/2010/main" val="400112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of my favorite examples is something that is very easy to get involved in.</a:t>
            </a:r>
          </a:p>
          <a:p>
            <a:r>
              <a:rPr lang="en-US" dirty="0"/>
              <a:t>All you need is a compelling presentation or hands-on demonstration.</a:t>
            </a:r>
          </a:p>
          <a:p>
            <a:r>
              <a:rPr lang="en-US" dirty="0"/>
              <a:t>If you haven’t already done so, consider getting involved in 2022.</a:t>
            </a:r>
          </a:p>
          <a:p>
            <a:r>
              <a:rPr lang="en-US" dirty="0"/>
              <a:t>And the website has lots of great tips for engaging the public in your science!</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12</a:t>
            </a:fld>
            <a:endParaRPr lang="en-US" dirty="0"/>
          </a:p>
        </p:txBody>
      </p:sp>
    </p:spTree>
    <p:extLst>
      <p:ext uri="{BB962C8B-B14F-4D97-AF65-F5344CB8AC3E}">
        <p14:creationId xmlns:p14="http://schemas.microsoft.com/office/powerpoint/2010/main" val="318076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workshop is organized around the six </a:t>
            </a:r>
            <a:r>
              <a:rPr lang="en-US" baseline="0" dirty="0"/>
              <a:t>core elements of a sound BI plan [</a:t>
            </a:r>
            <a:r>
              <a:rPr lang="en-US" i="1" baseline="0" dirty="0"/>
              <a:t>read tiles, but don’t elaborate</a:t>
            </a:r>
            <a:r>
              <a:rPr lang="en-US" baseline="0" dirty="0"/>
              <a:t>].</a:t>
            </a:r>
          </a:p>
          <a:p>
            <a:pPr>
              <a:buFont typeface="Arial" panose="020B0604020202020204" pitchFamily="34" charset="0"/>
              <a:buNone/>
            </a:pPr>
            <a:r>
              <a:rPr lang="en-US" u="sng" baseline="0" dirty="0"/>
              <a:t>There is no necessary sequence</a:t>
            </a:r>
            <a:r>
              <a:rPr lang="en-US" baseline="0" dirty="0"/>
              <a:t>. You can start with goals, audiences, settings, partners or activity.</a:t>
            </a:r>
          </a:p>
          <a:p>
            <a:pPr>
              <a:buFont typeface="Arial" panose="020B0604020202020204" pitchFamily="34" charset="0"/>
              <a:buNone/>
            </a:pPr>
            <a:r>
              <a:rPr lang="en-US" baseline="0" dirty="0"/>
              <a:t>You have </a:t>
            </a:r>
            <a:r>
              <a:rPr lang="en-US" b="1" baseline="0" dirty="0"/>
              <a:t>worksheets</a:t>
            </a:r>
            <a:r>
              <a:rPr lang="en-US" baseline="0" dirty="0"/>
              <a:t> to help you build your BI in 5 of 6 areas.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93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Let’s</a:t>
            </a:r>
            <a:r>
              <a:rPr lang="en-US" baseline="0" dirty="0"/>
              <a:t> start with goals, or the impacts you want your research to have on society.</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14</a:t>
            </a:fld>
            <a:endParaRPr lang="en-US" dirty="0"/>
          </a:p>
        </p:txBody>
      </p:sp>
    </p:spTree>
    <p:extLst>
      <p:ext uri="{BB962C8B-B14F-4D97-AF65-F5344CB8AC3E}">
        <p14:creationId xmlns:p14="http://schemas.microsoft.com/office/powerpoint/2010/main" val="198746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NABI identified </a:t>
            </a:r>
            <a:r>
              <a:rPr lang="en-US" baseline="0" dirty="0"/>
              <a:t>9 broad BI goal areas…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158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a:t>SR</a:t>
            </a:r>
            <a:r>
              <a:rPr lang="en-US" baseline="0" dirty="0"/>
              <a:t>: Because broadening participation is among the most common BI goals, I’d like to spend a minute on it.</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24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17</a:t>
            </a:fld>
            <a:endParaRPr lang="en-US" dirty="0"/>
          </a:p>
        </p:txBody>
      </p:sp>
    </p:spTree>
    <p:extLst>
      <p:ext uri="{BB962C8B-B14F-4D97-AF65-F5344CB8AC3E}">
        <p14:creationId xmlns:p14="http://schemas.microsoft.com/office/powerpoint/2010/main" val="225266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MSU is blessed with a huge array of resources to support broadening participation activities.</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18</a:t>
            </a:fld>
            <a:endParaRPr lang="en-US" dirty="0"/>
          </a:p>
        </p:txBody>
      </p:sp>
    </p:spTree>
    <p:extLst>
      <p:ext uri="{BB962C8B-B14F-4D97-AF65-F5344CB8AC3E}">
        <p14:creationId xmlns:p14="http://schemas.microsoft.com/office/powerpoint/2010/main" val="811374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Let’s do </a:t>
            </a:r>
            <a:r>
              <a:rPr lang="en-US" baseline="0" dirty="0"/>
              <a:t>a quick poll to find out what your broader impact goals are. Pick as many as you like.</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19</a:t>
            </a:fld>
            <a:endParaRPr lang="en-US" dirty="0"/>
          </a:p>
        </p:txBody>
      </p:sp>
    </p:spTree>
    <p:extLst>
      <p:ext uri="{BB962C8B-B14F-4D97-AF65-F5344CB8AC3E}">
        <p14:creationId xmlns:p14="http://schemas.microsoft.com/office/powerpoint/2010/main" val="2365168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Now let’s consider something</a:t>
            </a:r>
            <a:r>
              <a:rPr lang="en-US" baseline="0" dirty="0"/>
              <a:t> called your impact identity</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20</a:t>
            </a:fld>
            <a:endParaRPr lang="en-US" dirty="0"/>
          </a:p>
        </p:txBody>
      </p:sp>
    </p:spTree>
    <p:extLst>
      <p:ext uri="{BB962C8B-B14F-4D97-AF65-F5344CB8AC3E}">
        <p14:creationId xmlns:p14="http://schemas.microsoft.com/office/powerpoint/2010/main" val="2092162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Calibri"/>
                <a:ea typeface="ＭＳ Ｐゴシック"/>
                <a:cs typeface="Calibri"/>
              </a:rPr>
              <a:t>Risien</a:t>
            </a:r>
            <a:r>
              <a:rPr lang="en-US" dirty="0">
                <a:latin typeface="Calibri"/>
                <a:ea typeface="ＭＳ Ｐゴシック"/>
                <a:cs typeface="Calibri"/>
              </a:rPr>
              <a:t> and </a:t>
            </a:r>
            <a:r>
              <a:rPr lang="en-US" dirty="0" err="1">
                <a:latin typeface="Calibri"/>
                <a:ea typeface="ＭＳ Ｐゴシック"/>
                <a:cs typeface="Calibri"/>
              </a:rPr>
              <a:t>Storksdieck</a:t>
            </a:r>
            <a:r>
              <a:rPr lang="en-US" dirty="0">
                <a:latin typeface="Calibri"/>
                <a:ea typeface="ＭＳ Ｐゴシック"/>
                <a:cs typeface="Calibri"/>
              </a:rPr>
              <a:t> argue that researchers maximize their ability to achieve broader impacts when they have: </a:t>
            </a:r>
          </a:p>
          <a:p>
            <a:pPr marL="171450" indent="-171450">
              <a:buFont typeface="Arial"/>
              <a:buChar char="•"/>
            </a:pPr>
            <a:r>
              <a:rPr lang="en-US" dirty="0">
                <a:latin typeface="Calibri"/>
                <a:ea typeface="ＭＳ Ｐゴシック"/>
                <a:cs typeface="Calibri"/>
              </a:rPr>
              <a:t>Articulated their impact identity</a:t>
            </a:r>
          </a:p>
          <a:p>
            <a:pPr marL="171450" indent="-171450">
              <a:buFont typeface="Arial"/>
              <a:buChar char="•"/>
            </a:pPr>
            <a:r>
              <a:rPr lang="en-US" dirty="0">
                <a:latin typeface="Calibri"/>
                <a:ea typeface="ＭＳ Ｐゴシック"/>
                <a:cs typeface="Calibri"/>
              </a:rPr>
              <a:t>Defined their impact goals</a:t>
            </a:r>
          </a:p>
          <a:p>
            <a:pPr marL="171450" indent="-171450">
              <a:buFont typeface="Arial"/>
              <a:buChar char="•"/>
            </a:pPr>
            <a:r>
              <a:rPr lang="en-US" dirty="0">
                <a:latin typeface="Calibri"/>
                <a:ea typeface="ＭＳ Ｐゴシック"/>
                <a:cs typeface="Calibri"/>
              </a:rPr>
              <a:t>Developed a long-term plan to achieve them</a:t>
            </a:r>
          </a:p>
          <a:p>
            <a:pPr marL="171450" indent="-171450">
              <a:buFont typeface="Arial"/>
              <a:buChar char="•"/>
            </a:pPr>
            <a:r>
              <a:rPr lang="en-US" dirty="0">
                <a:latin typeface="Calibri"/>
                <a:ea typeface="ＭＳ Ｐゴシック"/>
                <a:cs typeface="Calibri"/>
              </a:rPr>
              <a:t>Have the necessary supports and resources to carry out their BI activities</a:t>
            </a:r>
            <a:endParaRPr lang="en-US" dirty="0">
              <a:latin typeface="Calibri"/>
              <a:cs typeface="Calibri"/>
            </a:endParaRPr>
          </a:p>
        </p:txBody>
      </p:sp>
      <p:sp>
        <p:nvSpPr>
          <p:cNvPr id="4" name="Footer Placeholder 3"/>
          <p:cNvSpPr>
            <a:spLocks noGrp="1"/>
          </p:cNvSpPr>
          <p:nvPr>
            <p:ph type="ftr" sz="quarter" idx="4"/>
          </p:nvPr>
        </p:nvSpPr>
        <p:spPr/>
        <p:txBody>
          <a:bodyPr/>
          <a:lstStyle/>
          <a:p>
            <a:pPr>
              <a:defRPr/>
            </a:pPr>
            <a:r>
              <a:rPr lang="en-US" dirty="0"/>
              <a:t>© Michigan State University Board of Trustees </a:t>
            </a:r>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21</a:t>
            </a:fld>
            <a:endParaRPr lang="en-US" dirty="0"/>
          </a:p>
        </p:txBody>
      </p:sp>
    </p:spTree>
    <p:extLst>
      <p:ext uri="{BB962C8B-B14F-4D97-AF65-F5344CB8AC3E}">
        <p14:creationId xmlns:p14="http://schemas.microsoft.com/office/powerpoint/2010/main" val="136885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we get started, I’d like to go over our Zoom protocols…</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a:t>
            </a:fld>
            <a:endParaRPr lang="en-US" dirty="0"/>
          </a:p>
        </p:txBody>
      </p:sp>
    </p:spTree>
    <p:extLst>
      <p:ext uri="{BB962C8B-B14F-4D97-AF65-F5344CB8AC3E}">
        <p14:creationId xmlns:p14="http://schemas.microsoft.com/office/powerpoint/2010/main" val="487203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Your impact Identity is located where the driving questions of your discipline and your own and scholarship intersect with urgent societal needs.</a:t>
            </a:r>
          </a:p>
        </p:txBody>
      </p:sp>
      <p:sp>
        <p:nvSpPr>
          <p:cNvPr id="4" name="Slide Number Placeholder 3"/>
          <p:cNvSpPr>
            <a:spLocks noGrp="1"/>
          </p:cNvSpPr>
          <p:nvPr>
            <p:ph type="sldNum" sz="quarter" idx="10"/>
          </p:nvPr>
        </p:nvSpPr>
        <p:spPr/>
        <p:txBody>
          <a:bodyPr/>
          <a:lstStyle/>
          <a:p>
            <a:fld id="{758B462E-B9AB-4000-8A73-07952B690AAD}" type="slidenum">
              <a:rPr lang="en-US" smtClean="0"/>
              <a:t>22</a:t>
            </a:fld>
            <a:endParaRPr lang="en-US"/>
          </a:p>
        </p:txBody>
      </p:sp>
    </p:spTree>
    <p:extLst>
      <p:ext uri="{BB962C8B-B14F-4D97-AF65-F5344CB8AC3E}">
        <p14:creationId xmlns:p14="http://schemas.microsoft.com/office/powerpoint/2010/main" val="2972063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It is located where those questions and needs intersect with your personal preferences for audiences and activities.</a:t>
            </a:r>
          </a:p>
          <a:p>
            <a:pPr marL="171450" indent="-171450">
              <a:buFont typeface="Arial" panose="020B0604020202020204" pitchFamily="34" charset="0"/>
              <a:buChar char="•"/>
            </a:pPr>
            <a:r>
              <a:rPr lang="en-US" baseline="0" dirty="0"/>
              <a:t>What kinds of audiences do you like to interact with? Children or adults?</a:t>
            </a:r>
          </a:p>
          <a:p>
            <a:pPr marL="171450" indent="-171450">
              <a:buFont typeface="Arial" panose="020B0604020202020204" pitchFamily="34" charset="0"/>
              <a:buChar char="•"/>
            </a:pPr>
            <a:r>
              <a:rPr lang="en-US" baseline="0" dirty="0"/>
              <a:t>What kinds of broader impact activities do you find personally rewarding?</a:t>
            </a:r>
          </a:p>
        </p:txBody>
      </p:sp>
      <p:sp>
        <p:nvSpPr>
          <p:cNvPr id="4" name="Slide Number Placeholder 3"/>
          <p:cNvSpPr>
            <a:spLocks noGrp="1"/>
          </p:cNvSpPr>
          <p:nvPr>
            <p:ph type="sldNum" sz="quarter" idx="10"/>
          </p:nvPr>
        </p:nvSpPr>
        <p:spPr/>
        <p:txBody>
          <a:bodyPr/>
          <a:lstStyle/>
          <a:p>
            <a:fld id="{758B462E-B9AB-4000-8A73-07952B690AAD}" type="slidenum">
              <a:rPr lang="en-US" smtClean="0"/>
              <a:t>23</a:t>
            </a:fld>
            <a:endParaRPr lang="en-US"/>
          </a:p>
        </p:txBody>
      </p:sp>
    </p:spTree>
    <p:extLst>
      <p:ext uri="{BB962C8B-B14F-4D97-AF65-F5344CB8AC3E}">
        <p14:creationId xmlns:p14="http://schemas.microsoft.com/office/powerpoint/2010/main" val="1394194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Capacities and skills are another important element of your Impact Identity</a:t>
            </a:r>
          </a:p>
          <a:p>
            <a:pPr marL="172839" indent="-172839">
              <a:buFont typeface="Arial" panose="020B0604020202020204" pitchFamily="34" charset="0"/>
              <a:buChar char="•"/>
            </a:pPr>
            <a:r>
              <a:rPr lang="en-US" dirty="0"/>
              <a:t>What special talents or</a:t>
            </a:r>
            <a:r>
              <a:rPr lang="en-US" baseline="0" dirty="0"/>
              <a:t> skills do you possess that will enable you to achieve broader impacts?</a:t>
            </a:r>
            <a:endParaRPr lang="en-US" dirty="0"/>
          </a:p>
          <a:p>
            <a:pPr marL="633742" lvl="1" indent="-172839">
              <a:buFont typeface="Arial" panose="020B0604020202020204" pitchFamily="34" charset="0"/>
              <a:buChar char="•"/>
            </a:pPr>
            <a:r>
              <a:rPr lang="en-US" dirty="0"/>
              <a:t>Are you an</a:t>
            </a:r>
            <a:r>
              <a:rPr lang="en-US" baseline="0" dirty="0"/>
              <a:t> effective science communicator?</a:t>
            </a:r>
          </a:p>
          <a:p>
            <a:pPr marL="633742" lvl="1" indent="-172839">
              <a:buFont typeface="Arial" panose="020B0604020202020204" pitchFamily="34" charset="0"/>
              <a:buChar char="•"/>
            </a:pPr>
            <a:r>
              <a:rPr lang="en-US" baseline="0" dirty="0"/>
              <a:t>Are you skilled at creating hands-on activities that demonstrate key scientific principles?</a:t>
            </a:r>
          </a:p>
          <a:p>
            <a:pPr marL="633742" lvl="1" indent="-172839">
              <a:buFont typeface="Arial" panose="020B0604020202020204" pitchFamily="34" charset="0"/>
              <a:buChar char="•"/>
            </a:pPr>
            <a:r>
              <a:rPr lang="en-US" baseline="0" dirty="0"/>
              <a:t>Are you more skilled working with children or adults?</a:t>
            </a:r>
          </a:p>
          <a:p>
            <a:pPr marL="633742" lvl="1" indent="-172839">
              <a:buFont typeface="Arial" panose="020B0604020202020204" pitchFamily="34" charset="0"/>
              <a:buChar char="•"/>
            </a:pPr>
            <a:r>
              <a:rPr lang="en-US" baseline="0" dirty="0"/>
              <a:t>Do you have experience working with particular underrepresented groups? </a:t>
            </a:r>
          </a:p>
          <a:p>
            <a:pPr marL="172839" indent="-172839">
              <a:buFont typeface="Arial" panose="020B0604020202020204" pitchFamily="34" charset="0"/>
              <a:buChar char="•"/>
            </a:pPr>
            <a:r>
              <a:rPr lang="en-US" baseline="0" dirty="0"/>
              <a:t>If you don’t have a capacity or skill that is necessary for the BI activity you envision, who can you partner with who does? </a:t>
            </a:r>
          </a:p>
        </p:txBody>
      </p:sp>
      <p:sp>
        <p:nvSpPr>
          <p:cNvPr id="4" name="Slide Number Placeholder 3"/>
          <p:cNvSpPr>
            <a:spLocks noGrp="1"/>
          </p:cNvSpPr>
          <p:nvPr>
            <p:ph type="sldNum" sz="quarter" idx="10"/>
          </p:nvPr>
        </p:nvSpPr>
        <p:spPr/>
        <p:txBody>
          <a:bodyPr/>
          <a:lstStyle/>
          <a:p>
            <a:fld id="{758B462E-B9AB-4000-8A73-07952B690AAD}" type="slidenum">
              <a:rPr lang="en-US" smtClean="0"/>
              <a:t>24</a:t>
            </a:fld>
            <a:endParaRPr lang="en-US"/>
          </a:p>
        </p:txBody>
      </p:sp>
    </p:spTree>
    <p:extLst>
      <p:ext uri="{BB962C8B-B14F-4D97-AF65-F5344CB8AC3E}">
        <p14:creationId xmlns:p14="http://schemas.microsoft.com/office/powerpoint/2010/main" val="3430610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institutional context in which you operate is another key component of your Impact Identity.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 what extent does it provide a supportive environment for developing the societal impacts of your research? </a:t>
            </a:r>
          </a:p>
        </p:txBody>
      </p:sp>
      <p:sp>
        <p:nvSpPr>
          <p:cNvPr id="4" name="Slide Number Placeholder 3"/>
          <p:cNvSpPr>
            <a:spLocks noGrp="1"/>
          </p:cNvSpPr>
          <p:nvPr>
            <p:ph type="sldNum" sz="quarter" idx="10"/>
          </p:nvPr>
        </p:nvSpPr>
        <p:spPr/>
        <p:txBody>
          <a:bodyPr/>
          <a:lstStyle/>
          <a:p>
            <a:fld id="{758B462E-B9AB-4000-8A73-07952B690AAD}" type="slidenum">
              <a:rPr lang="en-US" smtClean="0"/>
              <a:t>25</a:t>
            </a:fld>
            <a:endParaRPr lang="en-US"/>
          </a:p>
        </p:txBody>
      </p:sp>
    </p:spTree>
    <p:extLst>
      <p:ext uri="{BB962C8B-B14F-4D97-AF65-F5344CB8AC3E}">
        <p14:creationId xmlns:p14="http://schemas.microsoft.com/office/powerpoint/2010/main" val="2781251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Together, these elements contribute to your impact identity and the broader impacts of your research on society.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58B462E-B9AB-4000-8A73-07952B690AAD}" type="slidenum">
              <a:rPr lang="en-US" smtClean="0"/>
              <a:t>26</a:t>
            </a:fld>
            <a:endParaRPr lang="en-US"/>
          </a:p>
        </p:txBody>
      </p:sp>
    </p:spTree>
    <p:extLst>
      <p:ext uri="{BB962C8B-B14F-4D97-AF65-F5344CB8AC3E}">
        <p14:creationId xmlns:p14="http://schemas.microsoft.com/office/powerpoint/2010/main" val="2578082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In thinking about your impact identity, it is important to think long term.</a:t>
            </a:r>
          </a:p>
          <a:p>
            <a:r>
              <a:rPr lang="en-US" dirty="0">
                <a:latin typeface="Calibri"/>
                <a:ea typeface="ＭＳ Ｐゴシック"/>
                <a:cs typeface="Calibri"/>
              </a:rPr>
              <a:t>Not just where you will be in five years, but in 25.</a:t>
            </a:r>
            <a:endParaRPr lang="en-US" dirty="0">
              <a:latin typeface="Calibri"/>
              <a:cs typeface="Calibri"/>
            </a:endParaRPr>
          </a:p>
          <a:p>
            <a:r>
              <a:rPr lang="en-US" dirty="0">
                <a:latin typeface="Calibri"/>
                <a:ea typeface="ＭＳ Ｐゴシック"/>
                <a:cs typeface="Calibri"/>
              </a:rPr>
              <a:t>Ask yourself:</a:t>
            </a:r>
            <a:endParaRPr lang="en-US" dirty="0">
              <a:latin typeface="Calibri"/>
              <a:cs typeface="Calibri"/>
            </a:endParaRPr>
          </a:p>
          <a:p>
            <a:pPr marL="171450" indent="-171450">
              <a:buFont typeface="Arial"/>
              <a:buChar char="•"/>
            </a:pPr>
            <a:r>
              <a:rPr lang="en-US" dirty="0">
                <a:latin typeface="Calibri"/>
                <a:ea typeface="ＭＳ Ｐゴシック"/>
                <a:cs typeface="Calibri"/>
              </a:rPr>
              <a:t>What will my impact legacy be?</a:t>
            </a:r>
          </a:p>
          <a:p>
            <a:pPr marL="171450" indent="-171450">
              <a:buFont typeface="Arial"/>
              <a:buChar char="•"/>
            </a:pPr>
            <a:r>
              <a:rPr lang="en-US" dirty="0">
                <a:latin typeface="Calibri"/>
                <a:ea typeface="ＭＳ Ｐゴシック"/>
                <a:cs typeface="Calibri"/>
              </a:rPr>
              <a:t>At the end of my career, what would I like to be remembered for?</a:t>
            </a:r>
          </a:p>
          <a:p>
            <a:pPr marL="171450" indent="-171450">
              <a:buFont typeface="Arial"/>
              <a:buChar char="•"/>
            </a:pPr>
            <a:r>
              <a:rPr lang="en-US" dirty="0">
                <a:latin typeface="Calibri"/>
                <a:ea typeface="ＭＳ Ｐゴシック"/>
                <a:cs typeface="Calibri"/>
              </a:rPr>
              <a:t>What is my plan for getting there?</a:t>
            </a:r>
          </a:p>
        </p:txBody>
      </p:sp>
      <p:sp>
        <p:nvSpPr>
          <p:cNvPr id="4" name="Footer Placeholder 3"/>
          <p:cNvSpPr>
            <a:spLocks noGrp="1"/>
          </p:cNvSpPr>
          <p:nvPr>
            <p:ph type="ftr" sz="quarter" idx="4"/>
          </p:nvPr>
        </p:nvSpPr>
        <p:spPr/>
        <p:txBody>
          <a:bodyPr/>
          <a:lstStyle/>
          <a:p>
            <a:pPr>
              <a:defRPr/>
            </a:pPr>
            <a:r>
              <a:rPr lang="en-US" dirty="0"/>
              <a:t>© Michigan State University Board of Trustees </a:t>
            </a:r>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27</a:t>
            </a:fld>
            <a:endParaRPr lang="en-US" dirty="0"/>
          </a:p>
        </p:txBody>
      </p:sp>
    </p:spTree>
    <p:extLst>
      <p:ext uri="{BB962C8B-B14F-4D97-AF65-F5344CB8AC3E}">
        <p14:creationId xmlns:p14="http://schemas.microsoft.com/office/powerpoint/2010/main" val="1699672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 handle</a:t>
            </a:r>
            <a:r>
              <a:rPr lang="en-US" baseline="0" dirty="0"/>
              <a:t> on your impact identity, let’s first consider potential broader impacts at the  intersection of your discipline, your scholarship, and urgent societal needs.</a:t>
            </a:r>
          </a:p>
          <a:p>
            <a:endParaRPr lang="en-US" baseline="0" dirty="0"/>
          </a:p>
        </p:txBody>
      </p:sp>
      <p:sp>
        <p:nvSpPr>
          <p:cNvPr id="4" name="Slide Number Placeholder 3"/>
          <p:cNvSpPr>
            <a:spLocks noGrp="1"/>
          </p:cNvSpPr>
          <p:nvPr>
            <p:ph type="sldNum" sz="quarter" idx="10"/>
          </p:nvPr>
        </p:nvSpPr>
        <p:spPr/>
        <p:txBody>
          <a:bodyPr/>
          <a:lstStyle/>
          <a:p>
            <a:fld id="{758B462E-B9AB-4000-8A73-07952B690AAD}" type="slidenum">
              <a:rPr lang="en-US" smtClean="0"/>
              <a:t>28</a:t>
            </a:fld>
            <a:endParaRPr lang="en-US"/>
          </a:p>
        </p:txBody>
      </p:sp>
    </p:spTree>
    <p:extLst>
      <p:ext uri="{BB962C8B-B14F-4D97-AF65-F5344CB8AC3E}">
        <p14:creationId xmlns:p14="http://schemas.microsoft.com/office/powerpoint/2010/main" val="2972063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back to the worksheet.</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29</a:t>
            </a:fld>
            <a:endParaRPr lang="en-US" dirty="0"/>
          </a:p>
        </p:txBody>
      </p:sp>
    </p:spTree>
    <p:extLst>
      <p:ext uri="{BB962C8B-B14F-4D97-AF65-F5344CB8AC3E}">
        <p14:creationId xmlns:p14="http://schemas.microsoft.com/office/powerpoint/2010/main" val="1301169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30</a:t>
            </a:fld>
            <a:endParaRPr lang="en-US" dirty="0"/>
          </a:p>
        </p:txBody>
      </p:sp>
    </p:spTree>
    <p:extLst>
      <p:ext uri="{BB962C8B-B14F-4D97-AF65-F5344CB8AC3E}">
        <p14:creationId xmlns:p14="http://schemas.microsoft.com/office/powerpoint/2010/main" val="129627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solidFill>
              </a:rPr>
              <a:t>SR</a:t>
            </a:r>
            <a:r>
              <a:rPr lang="en-US" dirty="0">
                <a:solidFill>
                  <a:schemeClr val="tx1"/>
                </a:solidFill>
              </a:rPr>
              <a:t>: Given your desired impacts, what audiences will you need to engage</a:t>
            </a:r>
            <a:r>
              <a:rPr lang="en-US" baseline="0" dirty="0">
                <a:solidFill>
                  <a:schemeClr val="tx1"/>
                </a:solidFill>
              </a:rPr>
              <a:t> to achieve them?</a:t>
            </a:r>
            <a:endParaRPr lang="en-US" dirty="0">
              <a:solidFill>
                <a:schemeClr val="tx1"/>
              </a:solidFill>
            </a:endParaRP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76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Transform your thinking about BI: If you currently see BI as a burden, by the end of the workshop we hope you see it as an exciting opportunity instead.</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3</a:t>
            </a:fld>
            <a:endParaRPr lang="en-US" dirty="0"/>
          </a:p>
        </p:txBody>
      </p:sp>
    </p:spTree>
    <p:extLst>
      <p:ext uri="{BB962C8B-B14F-4D97-AF65-F5344CB8AC3E}">
        <p14:creationId xmlns:p14="http://schemas.microsoft.com/office/powerpoint/2010/main" val="3835352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 many</a:t>
            </a:r>
            <a:r>
              <a:rPr lang="en-US" baseline="0" dirty="0"/>
              <a:t> audiences or populations you might engage to achieve your broader impacts. Here are a few.</a:t>
            </a:r>
          </a:p>
          <a:p>
            <a:r>
              <a:rPr lang="en-US" baseline="0" dirty="0"/>
              <a:t>You can probably think of others as well.</a:t>
            </a:r>
          </a:p>
          <a:p>
            <a:r>
              <a:rPr lang="en-US" baseline="0" dirty="0"/>
              <a:t>Which of these are you most interested in engaging? </a:t>
            </a:r>
            <a:r>
              <a:rPr lang="en-US" b="1" i="1" u="sng" baseline="0" dirty="0">
                <a:solidFill>
                  <a:srgbClr val="FF0000"/>
                </a:solidFill>
              </a:rPr>
              <a:t>[Poll 2]</a:t>
            </a:r>
          </a:p>
          <a:p>
            <a:r>
              <a:rPr lang="en-US" b="1" i="1" u="sng" baseline="0" dirty="0">
                <a:solidFill>
                  <a:srgbClr val="FF0000"/>
                </a:solidFill>
              </a:rPr>
              <a:t>RESHARE screen</a:t>
            </a:r>
            <a:endParaRPr lang="en-US" b="1" i="1" u="sng" dirty="0">
              <a:solidFill>
                <a:srgbClr val="FF0000"/>
              </a:solidFill>
            </a:endParaRP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32</a:t>
            </a:fld>
            <a:endParaRPr lang="en-US" dirty="0"/>
          </a:p>
        </p:txBody>
      </p:sp>
    </p:spTree>
    <p:extLst>
      <p:ext uri="{BB962C8B-B14F-4D97-AF65-F5344CB8AC3E}">
        <p14:creationId xmlns:p14="http://schemas.microsoft.com/office/powerpoint/2010/main" val="3822862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3:02 minutes</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33</a:t>
            </a:fld>
            <a:endParaRPr lang="en-US" dirty="0"/>
          </a:p>
        </p:txBody>
      </p:sp>
    </p:spTree>
    <p:extLst>
      <p:ext uri="{BB962C8B-B14F-4D97-AF65-F5344CB8AC3E}">
        <p14:creationId xmlns:p14="http://schemas.microsoft.com/office/powerpoint/2010/main" val="1253934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put pen to paper and write your BI plan, you need to be specific about your intended audience and include </a:t>
            </a:r>
            <a:r>
              <a:rPr lang="en-US" u="none" baseline="0" dirty="0"/>
              <a:t>the following information.</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34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374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think about when considering your BI</a:t>
            </a:r>
            <a:r>
              <a:rPr lang="en-US" baseline="0" dirty="0"/>
              <a:t> audience or population is how comfortable or competent you feel in working with them…</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35</a:t>
            </a:fld>
            <a:endParaRPr lang="en-US" dirty="0"/>
          </a:p>
        </p:txBody>
      </p:sp>
    </p:spTree>
    <p:extLst>
      <p:ext uri="{BB962C8B-B14F-4D97-AF65-F5344CB8AC3E}">
        <p14:creationId xmlns:p14="http://schemas.microsoft.com/office/powerpoint/2010/main" val="2409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dirty="0"/>
              <a:t>If you lack experience working successfully with your target audiences, there are lots of places to go for help.</a:t>
            </a:r>
          </a:p>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36</a:t>
            </a:fld>
            <a:endParaRPr lang="en-US" dirty="0"/>
          </a:p>
        </p:txBody>
      </p:sp>
    </p:spTree>
    <p:extLst>
      <p:ext uri="{BB962C8B-B14F-4D97-AF65-F5344CB8AC3E}">
        <p14:creationId xmlns:p14="http://schemas.microsoft.com/office/powerpoint/2010/main" val="2400947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1807">
              <a:buFont typeface="Arial" panose="020B0604020202020204" pitchFamily="34" charset="0"/>
              <a:buNone/>
            </a:pPr>
            <a:r>
              <a:rPr lang="en-US" baseline="0" dirty="0"/>
              <a:t>Now, given your goals, what are some possible audiences for your BI activities?</a:t>
            </a:r>
          </a:p>
          <a:p>
            <a:pPr marL="0" indent="0" defTabSz="921807">
              <a:buFont typeface="Arial" panose="020B0604020202020204" pitchFamily="34" charset="0"/>
              <a:buNone/>
            </a:pPr>
            <a:r>
              <a:rPr lang="en-US" baseline="0" dirty="0"/>
              <a:t>And why is it important to engage with them? How will they benefit?</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37</a:t>
            </a:fld>
            <a:endParaRPr lang="en-US" dirty="0"/>
          </a:p>
        </p:txBody>
      </p:sp>
    </p:spTree>
    <p:extLst>
      <p:ext uri="{BB962C8B-B14F-4D97-AF65-F5344CB8AC3E}">
        <p14:creationId xmlns:p14="http://schemas.microsoft.com/office/powerpoint/2010/main" val="1306992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38</a:t>
            </a:fld>
            <a:endParaRPr lang="en-US" dirty="0"/>
          </a:p>
        </p:txBody>
      </p:sp>
    </p:spTree>
    <p:extLst>
      <p:ext uri="{BB962C8B-B14F-4D97-AF65-F5344CB8AC3E}">
        <p14:creationId xmlns:p14="http://schemas.microsoft.com/office/powerpoint/2010/main" val="385813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Now let’s consider </a:t>
            </a:r>
            <a:r>
              <a:rPr lang="en-US" u="sng" dirty="0"/>
              <a:t>where</a:t>
            </a:r>
            <a:r>
              <a:rPr lang="en-US" u="none" baseline="0" dirty="0"/>
              <a:t> you will likely engage with your target audiences.</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39</a:t>
            </a:fld>
            <a:endParaRPr lang="en-US" dirty="0"/>
          </a:p>
        </p:txBody>
      </p:sp>
    </p:spTree>
    <p:extLst>
      <p:ext uri="{BB962C8B-B14F-4D97-AF65-F5344CB8AC3E}">
        <p14:creationId xmlns:p14="http://schemas.microsoft.com/office/powerpoint/2010/main" val="360825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As this graph shows, throughout</a:t>
            </a:r>
            <a:r>
              <a:rPr lang="en-US" baseline="0" dirty="0"/>
              <a:t> a person’s lifetime, less than 1/3 of their science learning will occur in formal science education settings.</a:t>
            </a:r>
          </a:p>
          <a:p>
            <a:pPr marL="172839" indent="-172839">
              <a:buFont typeface="Arial" panose="020B0604020202020204" pitchFamily="34" charset="0"/>
              <a:buChar char="•"/>
            </a:pPr>
            <a:r>
              <a:rPr lang="en-US" baseline="0" dirty="0"/>
              <a:t>Most of their science learning will occur in informal learning environments such as museums, science centers, etc.</a:t>
            </a:r>
          </a:p>
          <a:p>
            <a:pPr marL="172839" indent="-172839">
              <a:buFont typeface="Arial" panose="020B0604020202020204" pitchFamily="34" charset="0"/>
              <a:buChar char="•"/>
            </a:pPr>
            <a:r>
              <a:rPr lang="en-US" baseline="0" dirty="0"/>
              <a:t>Informal science education settings are one of the most common settings for BI activities.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9222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table shows, compared to formal</a:t>
            </a:r>
            <a:r>
              <a:rPr lang="en-US" baseline="0" dirty="0"/>
              <a:t> science education settings, informal settings are quite varied.</a:t>
            </a:r>
          </a:p>
          <a:p>
            <a:r>
              <a:rPr lang="en-US" baseline="0" dirty="0"/>
              <a:t>There are three main categories of ISE settings:</a:t>
            </a:r>
          </a:p>
          <a:p>
            <a:pPr>
              <a:buFont typeface="Arial" panose="020B0604020202020204" pitchFamily="34" charset="0"/>
              <a:buChar char="•"/>
            </a:pPr>
            <a:r>
              <a:rPr lang="en-US" baseline="0" dirty="0"/>
              <a:t>Designed spaces…</a:t>
            </a:r>
          </a:p>
          <a:p>
            <a:pPr>
              <a:buFont typeface="Arial" panose="020B0604020202020204" pitchFamily="34" charset="0"/>
              <a:buChar char="•"/>
            </a:pPr>
            <a:r>
              <a:rPr lang="en-US" baseline="0" dirty="0"/>
              <a:t>Programs for Science Learning…</a:t>
            </a:r>
          </a:p>
          <a:p>
            <a:pPr>
              <a:buFont typeface="Arial" panose="020B0604020202020204" pitchFamily="34" charset="0"/>
              <a:buChar char="•"/>
            </a:pPr>
            <a:r>
              <a:rPr lang="en-US" baseline="0" dirty="0"/>
              <a:t>Science Media…</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635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Let’s start with the basics: What are broader impacts and why are they important?</a:t>
            </a:r>
          </a:p>
          <a:p>
            <a:pPr>
              <a:buFont typeface="Arial" panose="020B0604020202020204" pitchFamily="34" charset="0"/>
              <a:buChar char="•"/>
            </a:pPr>
            <a:r>
              <a:rPr lang="en-US" dirty="0"/>
              <a:t>Although we will be speaking</a:t>
            </a:r>
            <a:r>
              <a:rPr lang="en-US" baseline="0" dirty="0"/>
              <a:t> today </a:t>
            </a:r>
            <a:r>
              <a:rPr lang="en-US" dirty="0"/>
              <a:t>within</a:t>
            </a:r>
            <a:r>
              <a:rPr lang="en-US" baseline="0" dirty="0"/>
              <a:t> the framework and language of the National Science Foundation and the National Alliance for Broader Impacts (better known as NABI), many of the general points we will be making are more broadly applicable across several funding agencies.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692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hugely popular </a:t>
            </a:r>
            <a:r>
              <a:rPr lang="en-US" u="sng" dirty="0"/>
              <a:t>informal</a:t>
            </a:r>
            <a:r>
              <a:rPr lang="en-US" u="none" dirty="0"/>
              <a:t> education setting for K-12 audience </a:t>
            </a:r>
            <a:r>
              <a:rPr lang="en-US" baseline="0" dirty="0"/>
              <a:t>is MSU’s extensive summer pre-college programming for youth.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Here are just a few of the many examples…</a:t>
            </a:r>
            <a:endParaRPr lang="en-US" dirty="0"/>
          </a:p>
          <a:p>
            <a:r>
              <a:rPr lang="en-US" baseline="0" dirty="0"/>
              <a:t>You can find out more about them by going to the SYP website.</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42</a:t>
            </a:fld>
            <a:endParaRPr lang="en-US" dirty="0"/>
          </a:p>
        </p:txBody>
      </p:sp>
    </p:spTree>
    <p:extLst>
      <p:ext uri="{BB962C8B-B14F-4D97-AF65-F5344CB8AC3E}">
        <p14:creationId xmlns:p14="http://schemas.microsoft.com/office/powerpoint/2010/main" val="1479554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a:t>
            </a:r>
            <a:r>
              <a:rPr lang="en-US" baseline="0" dirty="0"/>
              <a:t> communication occurs across a vast array of media, reaching audiences in nearly every demographic, from young children to seniors. Some examples are…</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43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7881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might expect, there a many wonderful </a:t>
            </a:r>
            <a:r>
              <a:rPr lang="en-US" dirty="0" err="1"/>
              <a:t>SciCom</a:t>
            </a:r>
            <a:r>
              <a:rPr lang="en-US" dirty="0"/>
              <a:t> resources available at MSU.</a:t>
            </a:r>
          </a:p>
          <a:p>
            <a:r>
              <a:rPr lang="en-US" dirty="0"/>
              <a:t>Here are a few of them.</a:t>
            </a:r>
            <a:endParaRPr lang="en-US" b="1" dirty="0"/>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44</a:t>
            </a:fld>
            <a:endParaRPr lang="en-US" dirty="0"/>
          </a:p>
        </p:txBody>
      </p:sp>
    </p:spTree>
    <p:extLst>
      <p:ext uri="{BB962C8B-B14F-4D97-AF65-F5344CB8AC3E}">
        <p14:creationId xmlns:p14="http://schemas.microsoft.com/office/powerpoint/2010/main" val="1570448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45</a:t>
            </a:fld>
            <a:endParaRPr lang="en-US" dirty="0"/>
          </a:p>
        </p:txBody>
      </p:sp>
    </p:spTree>
    <p:extLst>
      <p:ext uri="{BB962C8B-B14F-4D97-AF65-F5344CB8AC3E}">
        <p14:creationId xmlns:p14="http://schemas.microsoft.com/office/powerpoint/2010/main" val="501103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46</a:t>
            </a:fld>
            <a:endParaRPr lang="en-US" dirty="0"/>
          </a:p>
        </p:txBody>
      </p:sp>
    </p:spTree>
    <p:extLst>
      <p:ext uri="{BB962C8B-B14F-4D97-AF65-F5344CB8AC3E}">
        <p14:creationId xmlns:p14="http://schemas.microsoft.com/office/powerpoint/2010/main" val="636083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SR</a:t>
            </a:r>
            <a:r>
              <a:rPr lang="en-US" dirty="0"/>
              <a:t>: Next, we consider your BI partners. Who will you</a:t>
            </a:r>
            <a:r>
              <a:rPr lang="en-US" baseline="0" dirty="0"/>
              <a:t> partner with to design and implementation your BI activities?</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47</a:t>
            </a:fld>
            <a:endParaRPr lang="en-US" dirty="0"/>
          </a:p>
        </p:txBody>
      </p:sp>
    </p:spTree>
    <p:extLst>
      <p:ext uri="{BB962C8B-B14F-4D97-AF65-F5344CB8AC3E}">
        <p14:creationId xmlns:p14="http://schemas.microsoft.com/office/powerpoint/2010/main" val="3299206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1807">
              <a:buFont typeface="Arial" panose="020B0604020202020204" pitchFamily="34" charset="0"/>
              <a:buChar char="•"/>
              <a:defRPr/>
            </a:pPr>
            <a:r>
              <a:rPr lang="en-US" dirty="0"/>
              <a:t>The partners</a:t>
            </a:r>
            <a:r>
              <a:rPr lang="en-US" baseline="0" dirty="0"/>
              <a:t> you select depends entirely on the audience(s) or populations you are trying to reach.</a:t>
            </a:r>
          </a:p>
          <a:p>
            <a:pPr marL="171450" indent="-171450" defTabSz="921807">
              <a:buFont typeface="Arial" panose="020B0604020202020204" pitchFamily="34" charset="0"/>
              <a:buChar char="•"/>
              <a:defRPr/>
            </a:pPr>
            <a:r>
              <a:rPr lang="en-US" baseline="0" dirty="0"/>
              <a:t>Who has established relationships with those audiences?</a:t>
            </a:r>
          </a:p>
          <a:p>
            <a:pPr marL="171450" indent="-171450">
              <a:buFont typeface="Arial" panose="020B0604020202020204" pitchFamily="34" charset="0"/>
              <a:buChar char="•"/>
            </a:pPr>
            <a:r>
              <a:rPr lang="en-US" dirty="0"/>
              <a:t>Science on a Sphere at MSU Museum.</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48</a:t>
            </a:fld>
            <a:endParaRPr lang="en-US" dirty="0"/>
          </a:p>
        </p:txBody>
      </p:sp>
    </p:spTree>
    <p:extLst>
      <p:ext uri="{BB962C8B-B14F-4D97-AF65-F5344CB8AC3E}">
        <p14:creationId xmlns:p14="http://schemas.microsoft.com/office/powerpoint/2010/main" val="776316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key questions about your partners from the BI Wizard…</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49</a:t>
            </a:fld>
            <a:endParaRPr lang="en-US" dirty="0"/>
          </a:p>
        </p:txBody>
      </p:sp>
    </p:spTree>
    <p:extLst>
      <p:ext uri="{BB962C8B-B14F-4D97-AF65-F5344CB8AC3E}">
        <p14:creationId xmlns:p14="http://schemas.microsoft.com/office/powerpoint/2010/main" val="37327561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Here is a sample of some of your potential MSU connectors and partners. There are many more.</a:t>
            </a:r>
          </a:p>
          <a:p>
            <a:pPr marL="171450" indent="-171450">
              <a:buFont typeface="Arial" panose="020B0604020202020204" pitchFamily="34" charset="0"/>
              <a:buChar char="•"/>
            </a:pPr>
            <a:r>
              <a:rPr lang="en-US" baseline="0" dirty="0"/>
              <a:t>In the “offices supporting engagement” and “research centers” section, you will find MSU staff who can help connect you with specific audiences and populations.</a:t>
            </a:r>
          </a:p>
          <a:p>
            <a:pPr marL="171450" indent="-171450">
              <a:buFont typeface="Arial" panose="020B0604020202020204" pitchFamily="34" charset="0"/>
              <a:buChar char="•"/>
            </a:pPr>
            <a:r>
              <a:rPr lang="en-US" baseline="0" dirty="0"/>
              <a:t>In the designed spaces and science media sections you will find settings for connecting to broad audiences of various ages and backgrounds.</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815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UOE</a:t>
            </a:r>
            <a:r>
              <a:rPr lang="en-US" baseline="0" dirty="0"/>
              <a:t> BI website contains a link to potential MSU partners.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944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a:t>
            </a:fld>
            <a:endParaRPr lang="en-US" dirty="0"/>
          </a:p>
        </p:txBody>
      </p:sp>
    </p:spTree>
    <p:extLst>
      <p:ext uri="{BB962C8B-B14F-4D97-AF65-F5344CB8AC3E}">
        <p14:creationId xmlns:p14="http://schemas.microsoft.com/office/powerpoint/2010/main" val="28721217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52</a:t>
            </a:fld>
            <a:endParaRPr lang="en-US" dirty="0"/>
          </a:p>
        </p:txBody>
      </p:sp>
    </p:spTree>
    <p:extLst>
      <p:ext uri="{BB962C8B-B14F-4D97-AF65-F5344CB8AC3E}">
        <p14:creationId xmlns:p14="http://schemas.microsoft.com/office/powerpoint/2010/main" val="256114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53</a:t>
            </a:fld>
            <a:endParaRPr lang="en-US" dirty="0"/>
          </a:p>
        </p:txBody>
      </p:sp>
    </p:spTree>
    <p:extLst>
      <p:ext uri="{BB962C8B-B14F-4D97-AF65-F5344CB8AC3E}">
        <p14:creationId xmlns:p14="http://schemas.microsoft.com/office/powerpoint/2010/main" val="1805483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It is time now for a 10-minute break. We will see you back</a:t>
            </a:r>
            <a:r>
              <a:rPr lang="en-US" baseline="0" dirty="0"/>
              <a:t> at….</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54</a:t>
            </a:fld>
            <a:endParaRPr lang="en-US" dirty="0"/>
          </a:p>
        </p:txBody>
      </p:sp>
    </p:spTree>
    <p:extLst>
      <p:ext uri="{BB962C8B-B14F-4D97-AF65-F5344CB8AC3E}">
        <p14:creationId xmlns:p14="http://schemas.microsoft.com/office/powerpoint/2010/main" val="4252100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MM: Now</a:t>
            </a:r>
            <a:r>
              <a:rPr lang="en-US" baseline="0" dirty="0"/>
              <a:t> we consider your BI activity. Given your goals, audiences, settings and partners, </a:t>
            </a:r>
            <a:r>
              <a:rPr lang="en-US" b="1" baseline="0" dirty="0"/>
              <a:t>what will you do together?</a:t>
            </a:r>
            <a:endParaRPr lang="en-US" dirty="0"/>
          </a:p>
          <a:p>
            <a:pPr marL="172839" indent="-172839">
              <a:buFont typeface="Arial" panose="020B0604020202020204" pitchFamily="34" charset="0"/>
              <a:buChar char="•"/>
            </a:pPr>
            <a:r>
              <a:rPr lang="en-US" dirty="0"/>
              <a:t>Given the vast</a:t>
            </a:r>
            <a:r>
              <a:rPr lang="en-US" baseline="0" dirty="0"/>
              <a:t> universe of potential BI activities you could do, I can’t possibly list them all.</a:t>
            </a:r>
          </a:p>
          <a:p>
            <a:pPr marL="172839" indent="-172839">
              <a:buFont typeface="Arial" panose="020B0604020202020204" pitchFamily="34" charset="0"/>
              <a:buChar char="•"/>
            </a:pPr>
            <a:r>
              <a:rPr lang="en-US" baseline="0" dirty="0"/>
              <a:t>I can only give you some general advice about their characteristics and point to places to look for examples.</a:t>
            </a:r>
          </a:p>
          <a:p>
            <a:pPr marL="172839" indent="-172839">
              <a:buFont typeface="Arial" panose="020B0604020202020204" pitchFamily="34" charset="0"/>
              <a:buChar char="•"/>
            </a:pPr>
            <a:r>
              <a:rPr lang="en-US" baseline="0" dirty="0"/>
              <a:t>The online BI Wizard, which we will discuss later, has many such examples.</a:t>
            </a:r>
          </a:p>
          <a:p>
            <a:pPr marL="172839" indent="-172839">
              <a:buFont typeface="Arial" panose="020B0604020202020204" pitchFamily="34" charset="0"/>
              <a:buChar char="•"/>
            </a:pPr>
            <a:r>
              <a:rPr lang="en-US" baseline="0" dirty="0"/>
              <a:t>NSF has openly said it doesn’t want to be prescriptive about BI activities. It wants researchers to be creative.</a:t>
            </a:r>
          </a:p>
          <a:p>
            <a:pPr marL="172839" indent="-172839">
              <a:buFont typeface="Arial" panose="020B0604020202020204" pitchFamily="34" charset="0"/>
              <a:buChar char="•"/>
            </a:pPr>
            <a:r>
              <a:rPr lang="en-US" baseline="0" dirty="0"/>
              <a:t>One point I want to stress is, whatever you decide to do should be decided in collaboration with your partners.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55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2269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56</a:t>
            </a:fld>
            <a:endParaRPr lang="en-US" dirty="0"/>
          </a:p>
        </p:txBody>
      </p:sp>
    </p:spTree>
    <p:extLst>
      <p:ext uri="{BB962C8B-B14F-4D97-AF65-F5344CB8AC3E}">
        <p14:creationId xmlns:p14="http://schemas.microsoft.com/office/powerpoint/2010/main" val="185936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types of BI activities.</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57</a:t>
            </a:fld>
            <a:endParaRPr lang="en-US" dirty="0"/>
          </a:p>
        </p:txBody>
      </p:sp>
    </p:spTree>
    <p:extLst>
      <p:ext uri="{BB962C8B-B14F-4D97-AF65-F5344CB8AC3E}">
        <p14:creationId xmlns:p14="http://schemas.microsoft.com/office/powerpoint/2010/main" val="4024509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12 domains of public engagement come from Elyse </a:t>
            </a:r>
            <a:r>
              <a:rPr lang="en-US" baseline="0" dirty="0" err="1"/>
              <a:t>Aurbach</a:t>
            </a:r>
            <a:r>
              <a:rPr lang="en-US" baseline="0" dirty="0"/>
              <a:t> and her colleagues at the Center for Academic Innovation at the University of Michigan.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a:t>
            </a:r>
            <a:r>
              <a:rPr lang="en-US" baseline="0" dirty="0"/>
              <a:t>hey may help to you narrow down what kind of BI activity you want to do with your audience [pause, </a:t>
            </a:r>
            <a:r>
              <a:rPr lang="en-US" i="1" u="sng" baseline="0" dirty="0"/>
              <a:t>don’t read</a:t>
            </a:r>
            <a:r>
              <a:rPr lang="en-US" i="0" baseline="0" dirty="0"/>
              <a:t>].</a:t>
            </a:r>
            <a:endParaRPr lang="en-US" baseline="0" dirty="0"/>
          </a:p>
          <a:p>
            <a:r>
              <a:rPr lang="en-US" baseline="0" dirty="0"/>
              <a:t> </a:t>
            </a:r>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58</a:t>
            </a:fld>
            <a:endParaRPr lang="en-US" dirty="0"/>
          </a:p>
        </p:txBody>
      </p:sp>
    </p:spTree>
    <p:extLst>
      <p:ext uri="{BB962C8B-B14F-4D97-AF65-F5344CB8AC3E}">
        <p14:creationId xmlns:p14="http://schemas.microsoft.com/office/powerpoint/2010/main" val="38483621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59</a:t>
            </a:fld>
            <a:endParaRPr lang="en-US" dirty="0"/>
          </a:p>
        </p:txBody>
      </p:sp>
    </p:spTree>
    <p:extLst>
      <p:ext uri="{BB962C8B-B14F-4D97-AF65-F5344CB8AC3E}">
        <p14:creationId xmlns:p14="http://schemas.microsoft.com/office/powerpoint/2010/main" val="34689111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60</a:t>
            </a:fld>
            <a:endParaRPr lang="en-US" dirty="0"/>
          </a:p>
        </p:txBody>
      </p:sp>
    </p:spTree>
    <p:extLst>
      <p:ext uri="{BB962C8B-B14F-4D97-AF65-F5344CB8AC3E}">
        <p14:creationId xmlns:p14="http://schemas.microsoft.com/office/powerpoint/2010/main" val="3589139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sources of ideas for </a:t>
            </a:r>
            <a:r>
              <a:rPr lang="en-US" baseline="0" dirty="0"/>
              <a:t>BI activities can be found at </a:t>
            </a:r>
            <a:r>
              <a:rPr lang="en-US" dirty="0"/>
              <a:t>this link on the UOE website</a:t>
            </a:r>
            <a:r>
              <a:rPr lang="en-US" baseline="0" dirty="0"/>
              <a:t>.</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48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Broader</a:t>
            </a:r>
            <a:r>
              <a:rPr lang="en-US" baseline="0" dirty="0"/>
              <a:t> impacts can be achieved in three ways:</a:t>
            </a:r>
          </a:p>
          <a:p>
            <a:pPr>
              <a:buFont typeface="Arial" panose="020B0604020202020204" pitchFamily="34" charset="0"/>
              <a:buChar char="•"/>
            </a:pPr>
            <a:r>
              <a:rPr lang="en-US" baseline="0" dirty="0"/>
              <a:t>Through the research itself. It’s possible your research itself will have a direct benefit to society.</a:t>
            </a:r>
          </a:p>
          <a:p>
            <a:pPr>
              <a:buFont typeface="Arial" panose="020B0604020202020204" pitchFamily="34" charset="0"/>
              <a:buChar char="•"/>
            </a:pPr>
            <a:r>
              <a:rPr lang="en-US" baseline="0" dirty="0"/>
              <a:t>Activities directly related to specific research projects, such as increasing the number  students and postdocs working in your lab from historically underrepresented groups.</a:t>
            </a:r>
          </a:p>
          <a:p>
            <a:pPr>
              <a:buFont typeface="Arial" panose="020B0604020202020204" pitchFamily="34" charset="0"/>
              <a:buChar char="•"/>
            </a:pPr>
            <a:r>
              <a:rPr lang="en-US" baseline="0" dirty="0"/>
              <a:t>Activities that are complementary to a research project, such as developing interactive activities for the MSU science festival that teach some of the fundamental scientific concepts behind your research to public audiences.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98517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839" indent="-172839">
              <a:buFont typeface="Arial" panose="020B0604020202020204" pitchFamily="34" charset="0"/>
              <a:buChar char="•"/>
            </a:pPr>
            <a:r>
              <a:rPr lang="en-US" dirty="0"/>
              <a:t>We</a:t>
            </a:r>
            <a:r>
              <a:rPr lang="en-US" baseline="0" dirty="0"/>
              <a:t> have covered the first four elements of a solid BI plan: goals, audiences, settings and  partners, and activities.</a:t>
            </a:r>
          </a:p>
          <a:p>
            <a:pPr marL="172839" indent="-172839">
              <a:buFont typeface="Arial" panose="020B0604020202020204" pitchFamily="34" charset="0"/>
              <a:buChar char="•"/>
            </a:pPr>
            <a:r>
              <a:rPr lang="en-US" baseline="0" dirty="0"/>
              <a:t>Now we’d like to briefly touch on budgets and evaluation and offer some tips from the experts on writing a great BI plan</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62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644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sng" dirty="0"/>
              <a:t>SR</a:t>
            </a:r>
            <a:r>
              <a:rPr lang="en-US" dirty="0"/>
              <a:t>:</a:t>
            </a:r>
          </a:p>
          <a:p>
            <a:pPr marL="171450" indent="-171450">
              <a:buFont typeface="Arial" panose="020B0604020202020204" pitchFamily="34" charset="0"/>
              <a:buChar char="•"/>
            </a:pPr>
            <a:r>
              <a:rPr lang="en-US" dirty="0"/>
              <a:t>Just as reviewers will be evaluating whether you have adequate funding to carry out your research activities, so they will be assessing whether you have adequately funded your BI activities.</a:t>
            </a:r>
          </a:p>
          <a:p>
            <a:pPr marL="171450" indent="-171450">
              <a:buFont typeface="Arial" panose="020B0604020202020204" pitchFamily="34" charset="0"/>
              <a:buChar char="•"/>
            </a:pPr>
            <a:r>
              <a:rPr lang="en-US" dirty="0"/>
              <a:t>A general rule of thumb is about 10% of direct costs.</a:t>
            </a:r>
          </a:p>
          <a:p>
            <a:pPr marL="171450" indent="-171450">
              <a:buFont typeface="Arial" panose="020B0604020202020204" pitchFamily="34" charset="0"/>
              <a:buChar char="•"/>
            </a:pPr>
            <a:r>
              <a:rPr lang="en-US" dirty="0"/>
              <a:t>If you underfund your BI activities, they may think you are not serious about them.</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63</a:t>
            </a:fld>
            <a:endParaRPr lang="en-US" dirty="0"/>
          </a:p>
        </p:txBody>
      </p:sp>
    </p:spTree>
    <p:extLst>
      <p:ext uri="{BB962C8B-B14F-4D97-AF65-F5344CB8AC3E}">
        <p14:creationId xmlns:p14="http://schemas.microsoft.com/office/powerpoint/2010/main" val="3685528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65</a:t>
            </a:fld>
            <a:endParaRPr lang="en-US" dirty="0"/>
          </a:p>
        </p:txBody>
      </p:sp>
    </p:spTree>
    <p:extLst>
      <p:ext uri="{BB962C8B-B14F-4D97-AF65-F5344CB8AC3E}">
        <p14:creationId xmlns:p14="http://schemas.microsoft.com/office/powerpoint/2010/main" val="21641931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Finally, let’s consider how you will assess whether your BI activities have been successful?</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66</a:t>
            </a:fld>
            <a:endParaRPr lang="en-US" dirty="0"/>
          </a:p>
        </p:txBody>
      </p:sp>
    </p:spTree>
    <p:extLst>
      <p:ext uri="{BB962C8B-B14F-4D97-AF65-F5344CB8AC3E}">
        <p14:creationId xmlns:p14="http://schemas.microsoft.com/office/powerpoint/2010/main" val="6035881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your project is essential. Why?</a:t>
            </a:r>
          </a:p>
          <a:p>
            <a:pPr defTabSz="921807">
              <a:defRPr/>
            </a:pPr>
            <a:r>
              <a:rPr lang="en-US" dirty="0"/>
              <a:t>Because </a:t>
            </a:r>
            <a:r>
              <a:rPr lang="en-US" dirty="0">
                <a:latin typeface="Century Gothic" panose="020B0502020202020204" pitchFamily="34" charset="0"/>
              </a:rPr>
              <a:t>each proposal submitted to the NSF must include a section about its intended broader impacts </a:t>
            </a:r>
            <a:r>
              <a:rPr lang="en-US" b="1" dirty="0">
                <a:latin typeface="Century Gothic" panose="020B0502020202020204" pitchFamily="34" charset="0"/>
              </a:rPr>
              <a:t>and a plan for assessing them</a:t>
            </a:r>
            <a:r>
              <a:rPr lang="en-US" dirty="0">
                <a:latin typeface="Century Gothic" panose="020B0502020202020204" pitchFamily="34" charset="0"/>
              </a:rPr>
              <a:t>.</a:t>
            </a:r>
          </a:p>
          <a:p>
            <a:endParaRPr lang="en-US" dirty="0"/>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67</a:t>
            </a:fld>
            <a:endParaRPr lang="en-US" dirty="0"/>
          </a:p>
        </p:txBody>
      </p:sp>
    </p:spTree>
    <p:extLst>
      <p:ext uri="{BB962C8B-B14F-4D97-AF65-F5344CB8AC3E}">
        <p14:creationId xmlns:p14="http://schemas.microsoft.com/office/powerpoint/2010/main" val="39199883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evaluation should be able to answer these questions…</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68</a:t>
            </a:fld>
            <a:endParaRPr lang="en-US" dirty="0"/>
          </a:p>
        </p:txBody>
      </p:sp>
    </p:spTree>
    <p:extLst>
      <p:ext uri="{BB962C8B-B14F-4D97-AF65-F5344CB8AC3E}">
        <p14:creationId xmlns:p14="http://schemas.microsoft.com/office/powerpoint/2010/main" val="19688677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expected outcomes from science communications.</a:t>
            </a:r>
          </a:p>
          <a:p>
            <a:r>
              <a:rPr lang="en-US" dirty="0"/>
              <a:t>I think they are broadly applicable to many BI activities.</a:t>
            </a:r>
          </a:p>
          <a:p>
            <a:r>
              <a:rPr lang="en-US" dirty="0"/>
              <a:t>The AEIOU (vowels) mnemonic is from Burns and colleagues. [READ].</a:t>
            </a:r>
          </a:p>
          <a:p>
            <a:r>
              <a:rPr lang="en-US" dirty="0"/>
              <a:t>I have added intentions/motivations and behaviors as outcomes that may be reasonable to expect as well.</a:t>
            </a:r>
          </a:p>
          <a:p>
            <a:r>
              <a:rPr lang="en-US" dirty="0"/>
              <a:t>These are the kinds of outcomes you might reasonably expect from BI activities that engage the public (but not all do).</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69</a:t>
            </a:fld>
            <a:endParaRPr lang="en-US" dirty="0"/>
          </a:p>
        </p:txBody>
      </p:sp>
    </p:spTree>
    <p:extLst>
      <p:ext uri="{BB962C8B-B14F-4D97-AF65-F5344CB8AC3E}">
        <p14:creationId xmlns:p14="http://schemas.microsoft.com/office/powerpoint/2010/main" val="26653453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draft survey from the postponed Isotopes in Motion event.</a:t>
            </a:r>
          </a:p>
          <a:p>
            <a:r>
              <a:rPr lang="en-US" dirty="0"/>
              <a:t>It shows a simple method for assessing the kinds of outcomes we just looked at:</a:t>
            </a:r>
          </a:p>
          <a:p>
            <a:r>
              <a:rPr lang="en-US" dirty="0"/>
              <a:t>Interest and intention/motivation.</a:t>
            </a:r>
          </a:p>
          <a:p>
            <a:r>
              <a:rPr lang="en-US" dirty="0"/>
              <a:t>It also assesses confidence. This is especially important for URM and females.</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70</a:t>
            </a:fld>
            <a:endParaRPr lang="en-US" dirty="0"/>
          </a:p>
        </p:txBody>
      </p:sp>
    </p:spTree>
    <p:extLst>
      <p:ext uri="{BB962C8B-B14F-4D97-AF65-F5344CB8AC3E}">
        <p14:creationId xmlns:p14="http://schemas.microsoft.com/office/powerpoint/2010/main" val="28148375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71</a:t>
            </a:fld>
            <a:endParaRPr lang="en-US" dirty="0"/>
          </a:p>
        </p:txBody>
      </p:sp>
    </p:spTree>
    <p:extLst>
      <p:ext uri="{BB962C8B-B14F-4D97-AF65-F5344CB8AC3E}">
        <p14:creationId xmlns:p14="http://schemas.microsoft.com/office/powerpoint/2010/main" val="3455238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72</a:t>
            </a:fld>
            <a:endParaRPr lang="en-US" dirty="0"/>
          </a:p>
        </p:txBody>
      </p:sp>
    </p:spTree>
    <p:extLst>
      <p:ext uri="{BB962C8B-B14F-4D97-AF65-F5344CB8AC3E}">
        <p14:creationId xmlns:p14="http://schemas.microsoft.com/office/powerpoint/2010/main" val="270797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a:t>
            </a:fld>
            <a:endParaRPr lang="en-US" dirty="0"/>
          </a:p>
        </p:txBody>
      </p:sp>
    </p:spTree>
    <p:extLst>
      <p:ext uri="{BB962C8B-B14F-4D97-AF65-F5344CB8AC3E}">
        <p14:creationId xmlns:p14="http://schemas.microsoft.com/office/powerpoint/2010/main" val="40129790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73</a:t>
            </a:fld>
            <a:endParaRPr lang="en-US" dirty="0"/>
          </a:p>
        </p:txBody>
      </p:sp>
    </p:spTree>
    <p:extLst>
      <p:ext uri="{BB962C8B-B14F-4D97-AF65-F5344CB8AC3E}">
        <p14:creationId xmlns:p14="http://schemas.microsoft.com/office/powerpoint/2010/main" val="36469752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74</a:t>
            </a:fld>
            <a:endParaRPr lang="en-US" dirty="0"/>
          </a:p>
        </p:txBody>
      </p:sp>
    </p:spTree>
    <p:extLst>
      <p:ext uri="{BB962C8B-B14F-4D97-AF65-F5344CB8AC3E}">
        <p14:creationId xmlns:p14="http://schemas.microsoft.com/office/powerpoint/2010/main" val="15881739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 Finally, I want to end by shared two fantastic BI resources…</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75</a:t>
            </a:fld>
            <a:endParaRPr lang="en-US" dirty="0"/>
          </a:p>
        </p:txBody>
      </p:sp>
    </p:spTree>
    <p:extLst>
      <p:ext uri="{BB962C8B-B14F-4D97-AF65-F5344CB8AC3E}">
        <p14:creationId xmlns:p14="http://schemas.microsoft.com/office/powerpoint/2010/main" val="39107253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NABI’s BI Guiding Principles Document. It is designed to…</a:t>
            </a:r>
          </a:p>
          <a:p>
            <a:r>
              <a:rPr lang="en-US" dirty="0"/>
              <a:t>If you are writing a proposal, it’s always good to know what criteria reviewers are using to evaluate it.</a:t>
            </a:r>
          </a:p>
        </p:txBody>
      </p:sp>
      <p:sp>
        <p:nvSpPr>
          <p:cNvPr id="4" name="Footer Placeholder 3"/>
          <p:cNvSpPr>
            <a:spLocks noGrp="1"/>
          </p:cNvSpPr>
          <p:nvPr>
            <p:ph type="ftr" sz="quarter" idx="4"/>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5"/>
          </p:nvPr>
        </p:nvSpPr>
        <p:spPr/>
        <p:txBody>
          <a:bodyPr/>
          <a:lstStyle/>
          <a:p>
            <a:pPr>
              <a:defRPr/>
            </a:pPr>
            <a:fld id="{37C86F26-1376-514D-9177-319FD02AB5B1}" type="slidenum">
              <a:rPr lang="en-US" smtClean="0"/>
              <a:pPr>
                <a:defRPr/>
              </a:pPr>
              <a:t>76</a:t>
            </a:fld>
            <a:endParaRPr lang="en-US" dirty="0"/>
          </a:p>
        </p:txBody>
      </p:sp>
    </p:spTree>
    <p:extLst>
      <p:ext uri="{BB962C8B-B14F-4D97-AF65-F5344CB8AC3E}">
        <p14:creationId xmlns:p14="http://schemas.microsoft.com/office/powerpoint/2010/main" val="34062845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resource is the BI Wizard, </a:t>
            </a:r>
            <a:r>
              <a:rPr lang="en-US" baseline="0" dirty="0"/>
              <a:t>a website devoted to helping you draft your BI plan.</a:t>
            </a:r>
          </a:p>
          <a:p>
            <a:r>
              <a:rPr lang="en-US" baseline="0" dirty="0"/>
              <a:t>You will find that we have already covered most of the steps in the Wizard today.</a:t>
            </a:r>
          </a:p>
          <a:p>
            <a:r>
              <a:rPr lang="en-US" baseline="0" dirty="0"/>
              <a:t>But using the wizard may give you some additional ideas.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[LINK IN CHAT]</a:t>
            </a:r>
          </a:p>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77</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2346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 Wizard guides you step-by</a:t>
            </a:r>
            <a:r>
              <a:rPr lang="en-US" baseline="0" dirty="0"/>
              <a:t>-step through the process of creating a BI plan, including evaluating the broader impacts of your research.</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78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08494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79</a:t>
            </a:fld>
            <a:endParaRPr lang="en-US" dirty="0"/>
          </a:p>
        </p:txBody>
      </p:sp>
    </p:spTree>
    <p:extLst>
      <p:ext uri="{BB962C8B-B14F-4D97-AF65-F5344CB8AC3E}">
        <p14:creationId xmlns:p14="http://schemas.microsoft.com/office/powerpoint/2010/main" val="2235452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80</a:t>
            </a:fld>
            <a:endParaRPr lang="en-US" dirty="0"/>
          </a:p>
        </p:txBody>
      </p:sp>
    </p:spTree>
    <p:extLst>
      <p:ext uri="{BB962C8B-B14F-4D97-AF65-F5344CB8AC3E}">
        <p14:creationId xmlns:p14="http://schemas.microsoft.com/office/powerpoint/2010/main" val="3607990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81</a:t>
            </a:fld>
            <a:endParaRPr lang="en-US" dirty="0"/>
          </a:p>
        </p:txBody>
      </p:sp>
    </p:spTree>
    <p:extLst>
      <p:ext uri="{BB962C8B-B14F-4D97-AF65-F5344CB8AC3E}">
        <p14:creationId xmlns:p14="http://schemas.microsoft.com/office/powerpoint/2010/main" val="25052746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82</a:t>
            </a:fld>
            <a:endParaRPr lang="en-US" dirty="0"/>
          </a:p>
        </p:txBody>
      </p:sp>
    </p:spTree>
    <p:extLst>
      <p:ext uri="{BB962C8B-B14F-4D97-AF65-F5344CB8AC3E}">
        <p14:creationId xmlns:p14="http://schemas.microsoft.com/office/powerpoint/2010/main" val="266421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 more practical perspective, a poor</a:t>
            </a:r>
            <a:r>
              <a:rPr lang="en-US" baseline="0" dirty="0"/>
              <a:t> BI plan can sink an otherwise good proposal.</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184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my favorite examples of a BI activity on this campus.</a:t>
            </a:r>
          </a:p>
          <a:p>
            <a:r>
              <a:rPr lang="en-US" dirty="0"/>
              <a:t>What are some of the broader impacts of this activity? (Put your answers in the chat)</a:t>
            </a:r>
          </a:p>
        </p:txBody>
      </p:sp>
      <p:sp>
        <p:nvSpPr>
          <p:cNvPr id="4" name="Footer Placeholder 3"/>
          <p:cNvSpPr>
            <a:spLocks noGrp="1"/>
          </p:cNvSpPr>
          <p:nvPr>
            <p:ph type="ftr" sz="quarter" idx="10"/>
          </p:nvPr>
        </p:nvSpPr>
        <p:spPr/>
        <p:txBody>
          <a:bodyPr/>
          <a:lstStyle/>
          <a:p>
            <a:pPr>
              <a:defRPr/>
            </a:pPr>
            <a:r>
              <a:rPr lang="en-US"/>
              <a:t>© Michigan State University Board of Trustees </a:t>
            </a:r>
            <a:endParaRPr lang="en-US" dirty="0"/>
          </a:p>
        </p:txBody>
      </p:sp>
      <p:sp>
        <p:nvSpPr>
          <p:cNvPr id="5" name="Slide Number Placeholder 4"/>
          <p:cNvSpPr>
            <a:spLocks noGrp="1"/>
          </p:cNvSpPr>
          <p:nvPr>
            <p:ph type="sldNum" sz="quarter" idx="11"/>
          </p:nvPr>
        </p:nvSpPr>
        <p:spPr/>
        <p:txBody>
          <a:bodyPr/>
          <a:lstStyle/>
          <a:p>
            <a:pPr>
              <a:defRPr/>
            </a:pPr>
            <a:fld id="{37C86F26-1376-514D-9177-319FD02AB5B1}" type="slidenum">
              <a:rPr lang="en-US" smtClean="0"/>
              <a:pPr>
                <a:defRPr/>
              </a:pPr>
              <a:t>11</a:t>
            </a:fld>
            <a:endParaRPr lang="en-US" dirty="0"/>
          </a:p>
        </p:txBody>
      </p:sp>
    </p:spTree>
    <p:extLst>
      <p:ext uri="{BB962C8B-B14F-4D97-AF65-F5344CB8AC3E}">
        <p14:creationId xmlns:p14="http://schemas.microsoft.com/office/powerpoint/2010/main" val="4018495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5" descr="Logo for Michigan State University | University Outreach and Engagement" title="Michigan State University | University Outreach and Engagement"/>
          <p:cNvPicPr>
            <a:picLocks noChangeAspect="1"/>
          </p:cNvPicPr>
          <p:nvPr userDrawn="1"/>
        </p:nvPicPr>
        <p:blipFill>
          <a:blip r:embed="rId3"/>
          <a:srcRect/>
          <a:stretch>
            <a:fillRect/>
          </a:stretch>
        </p:blipFill>
        <p:spPr bwMode="auto">
          <a:xfrm>
            <a:off x="457200" y="76200"/>
            <a:ext cx="4156365" cy="755704"/>
          </a:xfrm>
          <a:prstGeom prst="rect">
            <a:avLst/>
          </a:prstGeom>
          <a:noFill/>
          <a:ln w="9525">
            <a:noFill/>
            <a:miter lim="800000"/>
            <a:headEnd/>
            <a:tailEnd/>
          </a:ln>
        </p:spPr>
      </p:pic>
      <p:sp>
        <p:nvSpPr>
          <p:cNvPr id="76802" name="Rectangle 2"/>
          <p:cNvSpPr>
            <a:spLocks noGrp="1" noChangeArrowheads="1"/>
          </p:cNvSpPr>
          <p:nvPr>
            <p:ph type="ctrTitle" hasCustomPrompt="1"/>
          </p:nvPr>
        </p:nvSpPr>
        <p:spPr>
          <a:xfrm>
            <a:off x="685800" y="1219200"/>
            <a:ext cx="7772400" cy="2346960"/>
          </a:xfrm>
        </p:spPr>
        <p:txBody>
          <a:bodyPr anchor="b" anchorCtr="0"/>
          <a:lstStyle>
            <a:lvl1pPr>
              <a:lnSpc>
                <a:spcPct val="90000"/>
              </a:lnSpc>
              <a:defRPr sz="4000">
                <a:latin typeface="+mj-lt"/>
                <a:cs typeface="Georgia"/>
              </a:defRPr>
            </a:lvl1pPr>
          </a:lstStyle>
          <a:p>
            <a:r>
              <a:rPr lang="en-US" dirty="0"/>
              <a:t>Click to edit Master Presentation Title</a:t>
            </a:r>
          </a:p>
        </p:txBody>
      </p:sp>
      <p:sp>
        <p:nvSpPr>
          <p:cNvPr id="76803" name="Rectangle 3"/>
          <p:cNvSpPr>
            <a:spLocks noGrp="1" noChangeArrowheads="1"/>
          </p:cNvSpPr>
          <p:nvPr>
            <p:ph type="subTitle" idx="1" hasCustomPrompt="1"/>
          </p:nvPr>
        </p:nvSpPr>
        <p:spPr>
          <a:xfrm>
            <a:off x="685800" y="3581400"/>
            <a:ext cx="7772400" cy="312274"/>
          </a:xfrm>
        </p:spPr>
        <p:txBody>
          <a:bodyPr/>
          <a:lstStyle>
            <a:lvl1pPr marL="0" indent="0">
              <a:buFontTx/>
              <a:buNone/>
              <a:defRPr sz="2000" b="1" baseline="0">
                <a:solidFill>
                  <a:schemeClr val="tx1">
                    <a:lumMod val="75000"/>
                  </a:schemeClr>
                </a:solidFill>
              </a:defRPr>
            </a:lvl1pPr>
          </a:lstStyle>
          <a:p>
            <a:r>
              <a:rPr lang="en-US" dirty="0"/>
              <a:t>Click to edit Master Presenter Name</a:t>
            </a:r>
          </a:p>
        </p:txBody>
      </p:sp>
      <p:sp>
        <p:nvSpPr>
          <p:cNvPr id="3" name="Text Placeholder 2"/>
          <p:cNvSpPr>
            <a:spLocks noGrp="1"/>
          </p:cNvSpPr>
          <p:nvPr>
            <p:ph type="body" sz="quarter" idx="12" hasCustomPrompt="1"/>
          </p:nvPr>
        </p:nvSpPr>
        <p:spPr>
          <a:xfrm>
            <a:off x="685800" y="3893820"/>
            <a:ext cx="7772400" cy="449580"/>
          </a:xfrm>
        </p:spPr>
        <p:txBody>
          <a:bodyPr/>
          <a:lstStyle>
            <a:lvl1pPr marL="0" indent="0">
              <a:lnSpc>
                <a:spcPct val="90000"/>
              </a:lnSpc>
              <a:buNone/>
              <a:defRPr sz="1400" b="1" baseline="0">
                <a:solidFill>
                  <a:srgbClr val="6E6E6E"/>
                </a:solidFill>
              </a:defRPr>
            </a:lvl1pPr>
          </a:lstStyle>
          <a:p>
            <a:pPr lvl="0"/>
            <a:r>
              <a:rPr lang="en-US" dirty="0"/>
              <a:t>Click to edit Master Presenter Title, and Department</a:t>
            </a:r>
          </a:p>
        </p:txBody>
      </p:sp>
      <p:sp>
        <p:nvSpPr>
          <p:cNvPr id="11" name="Text Placeholder 10"/>
          <p:cNvSpPr>
            <a:spLocks noGrp="1"/>
          </p:cNvSpPr>
          <p:nvPr>
            <p:ph type="body" sz="quarter" idx="13" hasCustomPrompt="1"/>
          </p:nvPr>
        </p:nvSpPr>
        <p:spPr>
          <a:xfrm>
            <a:off x="685800" y="5943600"/>
            <a:ext cx="7772400" cy="457200"/>
          </a:xfrm>
        </p:spPr>
        <p:txBody>
          <a:bodyPr/>
          <a:lstStyle>
            <a:lvl1pPr marL="0" indent="0">
              <a:lnSpc>
                <a:spcPct val="90000"/>
              </a:lnSpc>
              <a:buNone/>
              <a:defRPr sz="1200">
                <a:solidFill>
                  <a:srgbClr val="6E6E6E"/>
                </a:solidFill>
              </a:defRPr>
            </a:lvl1pPr>
          </a:lstStyle>
          <a:p>
            <a:pPr lvl="0"/>
            <a:r>
              <a:rPr lang="en-US" dirty="0"/>
              <a:t>Click to edit Master Presentation Date</a:t>
            </a:r>
          </a:p>
        </p:txBody>
      </p:sp>
      <p:sp>
        <p:nvSpPr>
          <p:cNvPr id="5" name="Text Placeholder 4"/>
          <p:cNvSpPr>
            <a:spLocks noGrp="1"/>
          </p:cNvSpPr>
          <p:nvPr>
            <p:ph type="body" sz="quarter" idx="15" hasCustomPrompt="1"/>
          </p:nvPr>
        </p:nvSpPr>
        <p:spPr>
          <a:xfrm>
            <a:off x="685800" y="4343400"/>
            <a:ext cx="7772400" cy="251901"/>
          </a:xfrm>
        </p:spPr>
        <p:txBody>
          <a:bodyPr tIns="0" anchor="t" anchorCtr="0"/>
          <a:lstStyle>
            <a:lvl1pPr marL="0" indent="0">
              <a:buNone/>
              <a:defRPr sz="1400" baseline="0">
                <a:solidFill>
                  <a:srgbClr val="6E6E6E"/>
                </a:solidFill>
              </a:defRPr>
            </a:lvl1pPr>
            <a:lvl2pPr marL="457200" indent="0">
              <a:buNone/>
              <a:defRPr sz="1200">
                <a:solidFill>
                  <a:schemeClr val="tx1"/>
                </a:solidFill>
              </a:defRPr>
            </a:lvl2pPr>
            <a:lvl3pPr marL="914400" indent="0">
              <a:buNone/>
              <a:defRPr sz="1200">
                <a:solidFill>
                  <a:schemeClr val="tx1"/>
                </a:solidFill>
              </a:defRPr>
            </a:lvl3pPr>
            <a:lvl4pPr marL="1371600" indent="0">
              <a:buNone/>
              <a:defRPr sz="1200">
                <a:solidFill>
                  <a:schemeClr val="tx1"/>
                </a:solidFill>
              </a:defRPr>
            </a:lvl4pPr>
            <a:lvl5pPr marL="1828800" indent="0">
              <a:buNone/>
              <a:defRPr sz="1200">
                <a:solidFill>
                  <a:schemeClr val="tx1"/>
                </a:solidFill>
              </a:defRPr>
            </a:lvl5pPr>
          </a:lstStyle>
          <a:p>
            <a:pPr lvl="0"/>
            <a:r>
              <a:rPr lang="en-US" dirty="0"/>
              <a:t>Click to edit Master Presenter Email</a:t>
            </a:r>
          </a:p>
        </p:txBody>
      </p:sp>
      <p:sp>
        <p:nvSpPr>
          <p:cNvPr id="6" name="Text Placeholder 5"/>
          <p:cNvSpPr>
            <a:spLocks noGrp="1"/>
          </p:cNvSpPr>
          <p:nvPr>
            <p:ph type="body" sz="quarter" idx="16" hasCustomPrompt="1"/>
          </p:nvPr>
        </p:nvSpPr>
        <p:spPr>
          <a:xfrm>
            <a:off x="685800" y="5410200"/>
            <a:ext cx="7772400" cy="260228"/>
          </a:xfrm>
        </p:spPr>
        <p:txBody>
          <a:bodyPr/>
          <a:lstStyle>
            <a:lvl1pPr marL="0" indent="0">
              <a:buNone/>
              <a:defRPr sz="1200" b="1" baseline="0">
                <a:solidFill>
                  <a:srgbClr val="6E6E6E"/>
                </a:solidFill>
              </a:defRPr>
            </a:lvl1pPr>
          </a:lstStyle>
          <a:p>
            <a:pPr lvl="0"/>
            <a:r>
              <a:rPr lang="en-US" dirty="0"/>
              <a:t>Click to edit Master Event Title or Audience Name</a:t>
            </a:r>
          </a:p>
        </p:txBody>
      </p:sp>
      <p:sp>
        <p:nvSpPr>
          <p:cNvPr id="8" name="Text Placeholder 7"/>
          <p:cNvSpPr>
            <a:spLocks noGrp="1"/>
          </p:cNvSpPr>
          <p:nvPr>
            <p:ph type="body" sz="quarter" idx="17" hasCustomPrompt="1"/>
          </p:nvPr>
        </p:nvSpPr>
        <p:spPr>
          <a:xfrm>
            <a:off x="685800" y="5683372"/>
            <a:ext cx="7772400" cy="260228"/>
          </a:xfrm>
        </p:spPr>
        <p:txBody>
          <a:bodyPr/>
          <a:lstStyle>
            <a:lvl1pPr marL="0" indent="0">
              <a:buNone/>
              <a:defRPr sz="1200" baseline="0">
                <a:solidFill>
                  <a:srgbClr val="6E6E6E"/>
                </a:solidFill>
              </a:defRPr>
            </a:lvl1pPr>
          </a:lstStyle>
          <a:p>
            <a:pPr lvl="0"/>
            <a:r>
              <a:rPr lang="en-US" dirty="0"/>
              <a:t>Click to edit Master Presentation Location</a:t>
            </a:r>
          </a:p>
        </p:txBody>
      </p:sp>
    </p:spTree>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943600" y="6485514"/>
            <a:ext cx="3200400" cy="353943"/>
          </a:xfrm>
          <a:prstGeom prst="rect">
            <a:avLst/>
          </a:prstGeom>
          <a:noFill/>
          <a:ln w="9525">
            <a:noFill/>
            <a:miter lim="800000"/>
            <a:headEnd/>
            <a:tailEnd/>
          </a:ln>
        </p:spPr>
        <p:txBody>
          <a:bodyPr wrap="square">
            <a:prstTxWarp prst="textNoShape">
              <a:avLst/>
            </a:prstTxWarp>
            <a:spAutoFit/>
          </a:bodyPr>
          <a:lstStyle/>
          <a:p>
            <a:r>
              <a:rPr lang="en-US" sz="800" dirty="0">
                <a:solidFill>
                  <a:srgbClr val="6E6E6E"/>
                </a:solidFill>
                <a:latin typeface="+mn-lt"/>
                <a:ea typeface="Arial" pitchFamily="-110" charset="0"/>
                <a:cs typeface="Arial" pitchFamily="-110" charset="0"/>
              </a:rPr>
              <a:t>© Michigan State University Board of Trustees</a:t>
            </a:r>
          </a:p>
          <a:p>
            <a:endParaRPr lang="en-US" sz="900" dirty="0">
              <a:solidFill>
                <a:srgbClr val="6E6E6E"/>
              </a:solidFill>
              <a:latin typeface="Arial" pitchFamily="-110" charset="0"/>
              <a:ea typeface="Arial" pitchFamily="-110" charset="0"/>
              <a:cs typeface="Arial" pitchFamily="-110" charset="0"/>
            </a:endParaRPr>
          </a:p>
        </p:txBody>
      </p:sp>
      <p:pic>
        <p:nvPicPr>
          <p:cNvPr id="5" name="Picture 5" descr="Logo for Michigan State University | University Outreach and Engagement" title="Michigan State University | University Outreach and Engagement"/>
          <p:cNvPicPr>
            <a:picLocks noChangeAspect="1"/>
          </p:cNvPicPr>
          <p:nvPr userDrawn="1"/>
        </p:nvPicPr>
        <p:blipFill>
          <a:blip r:embed="rId2"/>
          <a:srcRect r="8183"/>
          <a:stretch>
            <a:fillRect/>
          </a:stretch>
        </p:blipFill>
        <p:spPr bwMode="auto">
          <a:xfrm>
            <a:off x="6035040" y="6019800"/>
            <a:ext cx="2938463" cy="452438"/>
          </a:xfrm>
          <a:prstGeom prst="rect">
            <a:avLst/>
          </a:prstGeom>
          <a:noFill/>
          <a:ln w="9525">
            <a:noFill/>
            <a:miter lim="800000"/>
            <a:headEnd/>
            <a:tailEnd/>
          </a:ln>
        </p:spPr>
      </p:pic>
      <p:sp>
        <p:nvSpPr>
          <p:cNvPr id="6" name="TextBox 5"/>
          <p:cNvSpPr txBox="1"/>
          <p:nvPr userDrawn="1"/>
        </p:nvSpPr>
        <p:spPr>
          <a:xfrm>
            <a:off x="457200" y="3210580"/>
            <a:ext cx="4038600" cy="523220"/>
          </a:xfrm>
          <a:prstGeom prst="rect">
            <a:avLst/>
          </a:prstGeom>
          <a:noFill/>
        </p:spPr>
        <p:txBody>
          <a:bodyPr wrap="square" rtlCol="0">
            <a:spAutoFit/>
          </a:bodyPr>
          <a:lstStyle/>
          <a:p>
            <a:r>
              <a:rPr lang="en-US" sz="1400" b="1" dirty="0">
                <a:solidFill>
                  <a:srgbClr val="6E6E6E"/>
                </a:solidFill>
                <a:latin typeface="+mn-lt"/>
              </a:rPr>
              <a:t>University</a:t>
            </a:r>
            <a:r>
              <a:rPr lang="en-US" sz="1400" b="1" baseline="0" dirty="0">
                <a:solidFill>
                  <a:srgbClr val="6E6E6E"/>
                </a:solidFill>
                <a:latin typeface="+mn-lt"/>
              </a:rPr>
              <a:t> Outreach and Engagement</a:t>
            </a:r>
          </a:p>
          <a:p>
            <a:r>
              <a:rPr lang="en-US" sz="1400" b="0" dirty="0">
                <a:solidFill>
                  <a:srgbClr val="6E6E6E"/>
                </a:solidFill>
                <a:latin typeface="+mn-lt"/>
              </a:rPr>
              <a:t>Michigan State University</a:t>
            </a:r>
          </a:p>
        </p:txBody>
      </p:sp>
      <p:sp>
        <p:nvSpPr>
          <p:cNvPr id="8" name="TextBox 7"/>
          <p:cNvSpPr txBox="1"/>
          <p:nvPr userDrawn="1"/>
        </p:nvSpPr>
        <p:spPr>
          <a:xfrm>
            <a:off x="457200" y="1981200"/>
            <a:ext cx="5486400" cy="523220"/>
          </a:xfrm>
          <a:prstGeom prst="rect">
            <a:avLst/>
          </a:prstGeom>
          <a:noFill/>
        </p:spPr>
        <p:txBody>
          <a:bodyPr wrap="square" rtlCol="0">
            <a:spAutoFit/>
          </a:bodyPr>
          <a:lstStyle/>
          <a:p>
            <a:r>
              <a:rPr lang="en-US" sz="2800" b="1" dirty="0">
                <a:solidFill>
                  <a:srgbClr val="18453B"/>
                </a:solidFill>
                <a:latin typeface="+mj-lt"/>
              </a:rPr>
              <a:t>Contact Information</a:t>
            </a:r>
            <a:endParaRPr lang="en-US" sz="2800" dirty="0">
              <a:latin typeface="+mj-lt"/>
            </a:endParaRPr>
          </a:p>
        </p:txBody>
      </p:sp>
      <p:sp>
        <p:nvSpPr>
          <p:cNvPr id="10" name="Text Placeholder 9"/>
          <p:cNvSpPr>
            <a:spLocks noGrp="1"/>
          </p:cNvSpPr>
          <p:nvPr>
            <p:ph type="body" sz="quarter" idx="10" hasCustomPrompt="1"/>
          </p:nvPr>
        </p:nvSpPr>
        <p:spPr>
          <a:xfrm>
            <a:off x="457200" y="2971800"/>
            <a:ext cx="5486400" cy="304800"/>
          </a:xfrm>
        </p:spPr>
        <p:txBody>
          <a:bodyPr/>
          <a:lstStyle>
            <a:lvl1pPr marL="0" indent="0">
              <a:buFontTx/>
              <a:buNone/>
              <a:defRPr sz="1400" b="1" baseline="0">
                <a:solidFill>
                  <a:srgbClr val="6E6E6E"/>
                </a:solidFill>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your department name</a:t>
            </a:r>
          </a:p>
        </p:txBody>
      </p:sp>
      <p:sp>
        <p:nvSpPr>
          <p:cNvPr id="12" name="Text Placeholder 11"/>
          <p:cNvSpPr>
            <a:spLocks noGrp="1"/>
          </p:cNvSpPr>
          <p:nvPr>
            <p:ph type="body" sz="quarter" idx="11" hasCustomPrompt="1"/>
          </p:nvPr>
        </p:nvSpPr>
        <p:spPr>
          <a:xfrm>
            <a:off x="457200" y="2504420"/>
            <a:ext cx="5486400" cy="381000"/>
          </a:xfrm>
        </p:spPr>
        <p:txBody>
          <a:bodyPr/>
          <a:lstStyle>
            <a:lvl1pPr marL="0" indent="0">
              <a:buNone/>
              <a:defRPr sz="1800" b="1">
                <a:solidFill>
                  <a:schemeClr val="tx1"/>
                </a:solidFill>
              </a:defRPr>
            </a:lvl1pPr>
          </a:lstStyle>
          <a:p>
            <a:pPr lvl="0"/>
            <a:r>
              <a:rPr lang="en-US" dirty="0"/>
              <a:t>Click to add your name</a:t>
            </a:r>
          </a:p>
        </p:txBody>
      </p:sp>
      <p:sp>
        <p:nvSpPr>
          <p:cNvPr id="3" name="Text Placeholder 2"/>
          <p:cNvSpPr>
            <a:spLocks noGrp="1"/>
          </p:cNvSpPr>
          <p:nvPr>
            <p:ph type="body" sz="quarter" idx="12" hasCustomPrompt="1"/>
          </p:nvPr>
        </p:nvSpPr>
        <p:spPr>
          <a:xfrm>
            <a:off x="457200" y="3733799"/>
            <a:ext cx="5486400" cy="911350"/>
          </a:xfrm>
        </p:spPr>
        <p:txBody>
          <a:bodyPr/>
          <a:lstStyle>
            <a:lvl1pPr marL="0" indent="0">
              <a:buNone/>
              <a:defRPr sz="1400" baseline="0">
                <a:solidFill>
                  <a:srgbClr val="6E6E6E"/>
                </a:solidFill>
              </a:defRPr>
            </a:lvl1pPr>
          </a:lstStyle>
          <a:p>
            <a:pPr lvl="0"/>
            <a:r>
              <a:rPr lang="en-US" dirty="0"/>
              <a:t>Click to add your departmental address</a:t>
            </a:r>
          </a:p>
          <a:p>
            <a:pPr lvl="0"/>
            <a:endParaRPr lang="en-US" dirty="0"/>
          </a:p>
        </p:txBody>
      </p:sp>
      <p:sp>
        <p:nvSpPr>
          <p:cNvPr id="14" name="Text Placeholder 13"/>
          <p:cNvSpPr>
            <a:spLocks noGrp="1"/>
          </p:cNvSpPr>
          <p:nvPr>
            <p:ph type="body" sz="quarter" idx="13" hasCustomPrompt="1"/>
          </p:nvPr>
        </p:nvSpPr>
        <p:spPr>
          <a:xfrm>
            <a:off x="457200" y="4648200"/>
            <a:ext cx="5486400" cy="1219200"/>
          </a:xfrm>
        </p:spPr>
        <p:txBody>
          <a:bodyPr/>
          <a:lstStyle>
            <a:lvl1pPr marL="0" indent="0">
              <a:lnSpc>
                <a:spcPct val="120000"/>
              </a:lnSpc>
              <a:spcBef>
                <a:spcPts val="0"/>
              </a:spcBef>
              <a:buNone/>
              <a:defRPr sz="1200" baseline="0">
                <a:solidFill>
                  <a:srgbClr val="6E6E6E"/>
                </a:solidFill>
              </a:defRPr>
            </a:lvl1pPr>
          </a:lstStyle>
          <a:p>
            <a:pPr lvl="0"/>
            <a:r>
              <a:rPr lang="en-US" dirty="0"/>
              <a:t>Click to add your contact information. Suggested information to add:</a:t>
            </a:r>
            <a:br>
              <a:rPr lang="en-US" dirty="0"/>
            </a:br>
            <a:r>
              <a:rPr lang="en-US" dirty="0"/>
              <a:t>Phone:</a:t>
            </a:r>
            <a:br>
              <a:rPr lang="en-US" dirty="0"/>
            </a:br>
            <a:r>
              <a:rPr lang="en-US" dirty="0"/>
              <a:t>Fax:</a:t>
            </a:r>
            <a:br>
              <a:rPr lang="en-US" dirty="0"/>
            </a:br>
            <a:r>
              <a:rPr lang="en-US" dirty="0"/>
              <a:t>E-mail:</a:t>
            </a:r>
            <a:br>
              <a:rPr lang="en-US" dirty="0"/>
            </a:br>
            <a:r>
              <a:rPr lang="en-US" dirty="0"/>
              <a:t>Web:</a:t>
            </a:r>
          </a:p>
        </p:txBody>
      </p:sp>
    </p:spTree>
    <p:extLst>
      <p:ext uri="{BB962C8B-B14F-4D97-AF65-F5344CB8AC3E}">
        <p14:creationId xmlns:p14="http://schemas.microsoft.com/office/powerpoint/2010/main" val="3063114181"/>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23888" y="1709739"/>
            <a:ext cx="7886700" cy="2852737"/>
          </a:xfrm>
          <a:prstGeom prst="rect">
            <a:avLst/>
          </a:prstGeom>
          <a:noFill/>
          <a:ln>
            <a:noFill/>
          </a:ln>
        </p:spPr>
        <p:txBody>
          <a:bodyPr spcFirstLastPara="1" wrap="square" lIns="91425" tIns="91425" rIns="91425" bIns="91425" numCol="1" anchor="b" anchorCtr="0"/>
          <a:lstStyle>
            <a:lvl1pPr marR="0" lvl="0" algn="l" rtl="0">
              <a:lnSpc>
                <a:spcPct val="90000"/>
              </a:lnSpc>
              <a:spcBef>
                <a:spcPts val="0"/>
              </a:spcBef>
              <a:spcAft>
                <a:spcPts val="0"/>
              </a:spcAft>
              <a:buClr>
                <a:schemeClr val="dk1"/>
              </a:buClr>
              <a:buSzPts val="60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 name="Shape 37"/>
          <p:cNvSpPr txBox="1">
            <a:spLocks noGrp="1"/>
          </p:cNvSpPr>
          <p:nvPr>
            <p:ph type="body" idx="1"/>
          </p:nvPr>
        </p:nvSpPr>
        <p:spPr>
          <a:xfrm>
            <a:off x="623888" y="4589464"/>
            <a:ext cx="7886700" cy="1500187"/>
          </a:xfrm>
          <a:prstGeom prst="rect">
            <a:avLst/>
          </a:prstGeom>
          <a:noFill/>
          <a:ln>
            <a:noFill/>
          </a:ln>
        </p:spPr>
        <p:txBody>
          <a:bodyPr spcFirstLastPara="1" wrap="square" lIns="91425" tIns="91425" rIns="91425" bIns="91425" numCol="1" anchor="t" anchorCtr="0"/>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Calibri"/>
                <a:ea typeface="Calibri"/>
                <a:cs typeface="Calibri"/>
                <a:sym typeface="Calibri"/>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alibri"/>
                <a:ea typeface="Calibri"/>
                <a:cs typeface="Calibri"/>
                <a:sym typeface="Calibri"/>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628650" y="6356351"/>
            <a:ext cx="2057400" cy="365125"/>
          </a:xfrm>
          <a:prstGeom prst="rect">
            <a:avLst/>
          </a:prstGeom>
          <a:noFill/>
          <a:ln>
            <a:noFill/>
          </a:ln>
        </p:spPr>
        <p:txBody>
          <a:bodyPr spcFirstLastPara="1" wrap="square" lIns="91425" tIns="91425" rIns="91425" bIns="91425" numCol="1" anchor="ctr"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39" name="Shape 39"/>
          <p:cNvSpPr txBox="1">
            <a:spLocks noGrp="1"/>
          </p:cNvSpPr>
          <p:nvPr>
            <p:ph type="ftr" idx="11"/>
          </p:nvPr>
        </p:nvSpPr>
        <p:spPr>
          <a:xfrm>
            <a:off x="3028950" y="6356351"/>
            <a:ext cx="3086100" cy="365125"/>
          </a:xfrm>
          <a:prstGeom prst="rect">
            <a:avLst/>
          </a:prstGeom>
          <a:noFill/>
          <a:ln>
            <a:noFill/>
          </a:ln>
        </p:spPr>
        <p:txBody>
          <a:bodyPr spcFirstLastPara="1" wrap="square" lIns="91425" tIns="91425" rIns="91425" bIns="91425" numCol="1" anchor="ctr" anchorCtr="0"/>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40" name="Shape 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numCol="1"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dirty="0"/>
          </a:p>
        </p:txBody>
      </p:sp>
    </p:spTree>
    <p:extLst>
      <p:ext uri="{BB962C8B-B14F-4D97-AF65-F5344CB8AC3E}">
        <p14:creationId xmlns:p14="http://schemas.microsoft.com/office/powerpoint/2010/main" val="325993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772400" cy="1371600"/>
          </a:xfrm>
        </p:spPr>
        <p:txBody>
          <a:bodyPr anchor="b" anchorCtr="0"/>
          <a:lstStyle>
            <a:lvl1pPr algn="l">
              <a:defRPr sz="4000" b="1" cap="none"/>
            </a:lvl1pPr>
          </a:lstStyle>
          <a:p>
            <a:r>
              <a:rPr lang="en-US"/>
              <a:t>Click to edit Master title style</a:t>
            </a:r>
            <a:endParaRPr lang="en-US" dirty="0"/>
          </a:p>
        </p:txBody>
      </p:sp>
      <p:sp>
        <p:nvSpPr>
          <p:cNvPr id="3" name="Text Placeholder 2"/>
          <p:cNvSpPr>
            <a:spLocks noGrp="1"/>
          </p:cNvSpPr>
          <p:nvPr>
            <p:ph type="body" idx="1" hasCustomPrompt="1"/>
          </p:nvPr>
        </p:nvSpPr>
        <p:spPr>
          <a:xfrm>
            <a:off x="685800" y="4114800"/>
            <a:ext cx="7772400" cy="1500187"/>
          </a:xfrm>
        </p:spPr>
        <p:txBody>
          <a:bodyPr anchor="t" anchorCtr="0"/>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title style</a:t>
            </a:r>
          </a:p>
        </p:txBody>
      </p:sp>
    </p:spTree>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442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9037" y="1600200"/>
            <a:ext cx="3740727" cy="2286000"/>
          </a:xfrm>
        </p:spPr>
        <p:txBody>
          <a:bodyPr/>
          <a:lstStyle>
            <a:lvl1pPr>
              <a:defRPr sz="1800">
                <a:solidFill>
                  <a:srgbClr val="464646"/>
                </a:solidFill>
              </a:defRPr>
            </a:lvl1pPr>
            <a:lvl2pPr>
              <a:defRPr sz="1600">
                <a:solidFill>
                  <a:srgbClr val="464646"/>
                </a:solidFill>
              </a:defRPr>
            </a:lvl2pPr>
            <a:lvl3pPr>
              <a:defRPr sz="1400">
                <a:solidFill>
                  <a:srgbClr val="464646"/>
                </a:solidFill>
              </a:defRPr>
            </a:lvl3pPr>
            <a:lvl4pPr>
              <a:defRPr sz="1200">
                <a:solidFill>
                  <a:srgbClr val="464646"/>
                </a:solidFill>
              </a:defRPr>
            </a:lvl4pPr>
            <a:lvl5pPr>
              <a:defRPr sz="1100">
                <a:solidFill>
                  <a:srgbClr val="46464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64646"/>
                </a:solidFill>
              </a:defRPr>
            </a:lvl1pPr>
            <a:lvl2pPr>
              <a:defRPr sz="2000">
                <a:solidFill>
                  <a:srgbClr val="464646"/>
                </a:solidFill>
              </a:defRPr>
            </a:lvl2pPr>
            <a:lvl3pPr>
              <a:defRPr sz="1800">
                <a:solidFill>
                  <a:srgbClr val="464646"/>
                </a:solidFill>
              </a:defRPr>
            </a:lvl3pPr>
            <a:lvl4pPr>
              <a:defRPr sz="1600">
                <a:solidFill>
                  <a:srgbClr val="464646"/>
                </a:solidFill>
              </a:defRPr>
            </a:lvl4pPr>
            <a:lvl5pPr>
              <a:defRPr sz="1600">
                <a:solidFill>
                  <a:srgbClr val="464646"/>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685800"/>
            <a:ext cx="8229600" cy="609600"/>
          </a:xfrm>
        </p:spPr>
        <p:txBody>
          <a:bodyPr/>
          <a:lstStyle/>
          <a:p>
            <a:r>
              <a:rPr lang="en-US"/>
              <a:t>Click to edit Master title style</a:t>
            </a:r>
            <a:endParaRPr lang="en-US" dirty="0"/>
          </a:p>
        </p:txBody>
      </p:sp>
    </p:spTree>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57200" y="612775"/>
            <a:ext cx="8229600" cy="41148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5367338"/>
            <a:ext cx="82296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creen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nchor="ctr" anchorCtr="1"/>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0" y="6291075"/>
            <a:ext cx="9144000" cy="566925"/>
          </a:xfrm>
          <a:solidFill>
            <a:schemeClr val="tx1">
              <a:lumMod val="50000"/>
              <a:alpha val="91000"/>
            </a:schemeClr>
          </a:solidFill>
        </p:spPr>
        <p:txBody>
          <a:bodyPr tIns="91440" bIns="91440" anchor="t" anchorCtr="0"/>
          <a:lstStyle>
            <a:lvl1pPr marL="0" indent="0">
              <a:buNone/>
              <a:defRPr sz="90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photo caption</a:t>
            </a:r>
          </a:p>
        </p:txBody>
      </p:sp>
    </p:spTree>
    <p:extLst>
      <p:ext uri="{BB962C8B-B14F-4D97-AF65-F5344CB8AC3E}">
        <p14:creationId xmlns:p14="http://schemas.microsoft.com/office/powerpoint/2010/main" val="3126454758"/>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57200" y="6858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12"/>
          <p:cNvSpPr>
            <a:spLocks noGrp="1" noChangeArrowheads="1"/>
          </p:cNvSpPr>
          <p:nvPr>
            <p:ph type="body" idx="1"/>
          </p:nvPr>
        </p:nvSpPr>
        <p:spPr bwMode="auto">
          <a:xfrm>
            <a:off x="457200" y="1600200"/>
            <a:ext cx="8229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61" r:id="rId1"/>
    <p:sldLayoutId id="2147483849" r:id="rId2"/>
    <p:sldLayoutId id="2147483851" r:id="rId3"/>
    <p:sldLayoutId id="2147483852" r:id="rId4"/>
    <p:sldLayoutId id="2147483853" r:id="rId5"/>
    <p:sldLayoutId id="2147483854" r:id="rId6"/>
    <p:sldLayoutId id="2147483855" r:id="rId7"/>
    <p:sldLayoutId id="2147483857" r:id="rId8"/>
    <p:sldLayoutId id="2147483862" r:id="rId9"/>
    <p:sldLayoutId id="2147483863" r:id="rId10"/>
    <p:sldLayoutId id="2147483865" r:id="rId11"/>
  </p:sldLayoutIdLst>
  <p:transition spd="med">
    <p:wipe/>
  </p:transition>
  <p:hf sldNum="0" hdr="0" ftr="0" dt="0"/>
  <p:txStyles>
    <p:titleStyle>
      <a:lvl1pPr algn="l" rtl="0" eaLnBrk="1" fontAlgn="base" hangingPunct="1">
        <a:spcBef>
          <a:spcPct val="0"/>
        </a:spcBef>
        <a:spcAft>
          <a:spcPct val="0"/>
        </a:spcAft>
        <a:defRPr sz="3200" b="1">
          <a:solidFill>
            <a:srgbClr val="18453B"/>
          </a:solidFill>
          <a:latin typeface="+mj-lt"/>
          <a:ea typeface="ＭＳ Ｐゴシック" pitchFamily="-110" charset="-128"/>
          <a:cs typeface="ＭＳ Ｐゴシック" pitchFamily="-110" charset="-128"/>
        </a:defRPr>
      </a:lvl1pPr>
      <a:lvl2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2pPr>
      <a:lvl3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3pPr>
      <a:lvl4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4pPr>
      <a:lvl5pPr algn="l" rtl="0" eaLnBrk="1" fontAlgn="base" hangingPunct="1">
        <a:spcBef>
          <a:spcPct val="0"/>
        </a:spcBef>
        <a:spcAft>
          <a:spcPct val="0"/>
        </a:spcAft>
        <a:defRPr sz="3200" b="1">
          <a:solidFill>
            <a:srgbClr val="476903"/>
          </a:solidFill>
          <a:latin typeface="Times" pitchFamily="48"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3200" b="1">
          <a:solidFill>
            <a:srgbClr val="476903"/>
          </a:solidFill>
          <a:latin typeface="Times" pitchFamily="48" charset="0"/>
        </a:defRPr>
      </a:lvl6pPr>
      <a:lvl7pPr marL="914400" algn="l" rtl="0" eaLnBrk="1" fontAlgn="base" hangingPunct="1">
        <a:spcBef>
          <a:spcPct val="0"/>
        </a:spcBef>
        <a:spcAft>
          <a:spcPct val="0"/>
        </a:spcAft>
        <a:defRPr sz="3200" b="1">
          <a:solidFill>
            <a:srgbClr val="476903"/>
          </a:solidFill>
          <a:latin typeface="Times" pitchFamily="48" charset="0"/>
        </a:defRPr>
      </a:lvl7pPr>
      <a:lvl8pPr marL="1371600" algn="l" rtl="0" eaLnBrk="1" fontAlgn="base" hangingPunct="1">
        <a:spcBef>
          <a:spcPct val="0"/>
        </a:spcBef>
        <a:spcAft>
          <a:spcPct val="0"/>
        </a:spcAft>
        <a:defRPr sz="3200" b="1">
          <a:solidFill>
            <a:srgbClr val="476903"/>
          </a:solidFill>
          <a:latin typeface="Times" pitchFamily="48" charset="0"/>
        </a:defRPr>
      </a:lvl8pPr>
      <a:lvl9pPr marL="1828800" algn="l" rtl="0" eaLnBrk="1" fontAlgn="base" hangingPunct="1">
        <a:spcBef>
          <a:spcPct val="0"/>
        </a:spcBef>
        <a:spcAft>
          <a:spcPct val="0"/>
        </a:spcAft>
        <a:defRPr sz="3200" b="1">
          <a:solidFill>
            <a:srgbClr val="476903"/>
          </a:solidFill>
          <a:latin typeface="Times" pitchFamily="48"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Char char="–"/>
        <a:defRPr sz="1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16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14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12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1600">
          <a:solidFill>
            <a:srgbClr val="660066"/>
          </a:solidFill>
          <a:latin typeface="+mn-lt"/>
        </a:defRPr>
      </a:lvl6pPr>
      <a:lvl7pPr marL="2971800" indent="-228600" algn="l" rtl="0" eaLnBrk="1" fontAlgn="base" hangingPunct="1">
        <a:spcBef>
          <a:spcPct val="20000"/>
        </a:spcBef>
        <a:spcAft>
          <a:spcPct val="0"/>
        </a:spcAft>
        <a:buChar char="»"/>
        <a:defRPr sz="1600">
          <a:solidFill>
            <a:srgbClr val="660066"/>
          </a:solidFill>
          <a:latin typeface="+mn-lt"/>
        </a:defRPr>
      </a:lvl7pPr>
      <a:lvl8pPr marL="3429000" indent="-228600" algn="l" rtl="0" eaLnBrk="1" fontAlgn="base" hangingPunct="1">
        <a:spcBef>
          <a:spcPct val="20000"/>
        </a:spcBef>
        <a:spcAft>
          <a:spcPct val="0"/>
        </a:spcAft>
        <a:buChar char="»"/>
        <a:defRPr sz="1600">
          <a:solidFill>
            <a:srgbClr val="660066"/>
          </a:solidFill>
          <a:latin typeface="+mn-lt"/>
        </a:defRPr>
      </a:lvl8pPr>
      <a:lvl9pPr marL="3886200" indent="-228600" algn="l" rtl="0" eaLnBrk="1" fontAlgn="base" hangingPunct="1">
        <a:spcBef>
          <a:spcPct val="20000"/>
        </a:spcBef>
        <a:spcAft>
          <a:spcPct val="0"/>
        </a:spcAft>
        <a:buChar char="»"/>
        <a:defRPr sz="1600">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nall@ms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amanand@msu.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sciencefestival.msu.edu/get-involved"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canr.msu.edu/academics/undergraduate/student_organizations/minorities-in-agriculture-natural-resources-and-related-sciences" TargetMode="External"/><Relationship Id="rId13" Type="http://schemas.openxmlformats.org/officeDocument/2006/relationships/hyperlink" Target="https://swe.org/" TargetMode="External"/><Relationship Id="rId3" Type="http://schemas.openxmlformats.org/officeDocument/2006/relationships/hyperlink" Target="https://grad.msu.edu/staff/thomas" TargetMode="External"/><Relationship Id="rId7" Type="http://schemas.openxmlformats.org/officeDocument/2006/relationships/hyperlink" Target="https://www.aises.org/directory/michigan-state-university" TargetMode="External"/><Relationship Id="rId12" Type="http://schemas.openxmlformats.org/officeDocument/2006/relationships/hyperlink" Target="https://www.canr.msu.edu/diversity/networking/organizations-conferen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anr.msu.edu/people/stephanie_chau" TargetMode="External"/><Relationship Id="rId11" Type="http://schemas.openxmlformats.org/officeDocument/2006/relationships/hyperlink" Target="http://www.spartangwc.org/" TargetMode="External"/><Relationship Id="rId5" Type="http://schemas.openxmlformats.org/officeDocument/2006/relationships/hyperlink" Target="https://engage.msu.edu/about/people/cai/anthony-stephanie" TargetMode="External"/><Relationship Id="rId15" Type="http://schemas.openxmlformats.org/officeDocument/2006/relationships/hyperlink" Target="https://acswcc.org/" TargetMode="External"/><Relationship Id="rId10" Type="http://schemas.openxmlformats.org/officeDocument/2006/relationships/hyperlink" Target="https://rladies-eastlansing.github.io/" TargetMode="External"/><Relationship Id="rId4" Type="http://schemas.openxmlformats.org/officeDocument/2006/relationships/hyperlink" Target="https://www.egr.msu.edu/people/profile/fosterky" TargetMode="External"/><Relationship Id="rId9" Type="http://schemas.openxmlformats.org/officeDocument/2006/relationships/hyperlink" Target="https://nsbemsu.wixsite.com/msu-site" TargetMode="External"/><Relationship Id="rId14" Type="http://schemas.openxmlformats.org/officeDocument/2006/relationships/hyperlink" Target="https://www.asmscience.org/content/book/10.1128/978155581954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831PKgZNvxc?feature=oembed" TargetMode="Externa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partanyouth.msu.edu/Default.aspx"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anr.msu.edu/food/science-communication-resource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comms.msu.edu/resources/academic-toolkit/index.html" TargetMode="External"/><Relationship Id="rId5" Type="http://schemas.openxmlformats.org/officeDocument/2006/relationships/hyperlink" Target="https://www.msuscicomm.org/" TargetMode="External"/><Relationship Id="rId4" Type="http://schemas.openxmlformats.org/officeDocument/2006/relationships/hyperlink" Target="https://libguides.lib.msu.edu/c.php?g=966965&amp;p=6986412"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engage.msu.edu/ways-to-engage/broader-impacts-resource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hyperlink" Target="https://engage.msu.edu/ways-to-engage/broader-impacts-resources" TargetMode="Externa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6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aris.marine.rutgers.edu/wizard/index.php"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mcnall@msu.edu"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mailto:mcnall@msu.edu"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4" Type="http://schemas.openxmlformats.org/officeDocument/2006/relationships/hyperlink" Target="mailto:griffore@msu.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www.asm.org/Articles/2018/June/how-to-nail-broader-impacts-in-your-next-nsf-grant"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life-slc.org/about/citationdetails.html" TargetMode="External"/><Relationship Id="rId4" Type="http://schemas.openxmlformats.org/officeDocument/2006/relationships/hyperlink" Target="https://www.cdc.gov/hrqol/wellbeing.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solidFill>
                  <a:srgbClr val="122D03"/>
                </a:solidFill>
                <a:latin typeface="Century Gothic" panose="020B0502020202020204" pitchFamily="34" charset="0"/>
              </a:rPr>
              <a:t>Conceptualizing and Assessing the Broader Impacts of Your Research</a:t>
            </a:r>
            <a:endParaRPr lang="en-US" sz="3600" dirty="0"/>
          </a:p>
        </p:txBody>
      </p:sp>
      <p:sp>
        <p:nvSpPr>
          <p:cNvPr id="5" name="Text Placeholder 4"/>
          <p:cNvSpPr>
            <a:spLocks noGrp="1"/>
          </p:cNvSpPr>
          <p:nvPr>
            <p:ph type="body" sz="quarter" idx="13"/>
          </p:nvPr>
        </p:nvSpPr>
        <p:spPr>
          <a:xfrm>
            <a:off x="762000" y="5623560"/>
            <a:ext cx="7772400" cy="457200"/>
          </a:xfrm>
        </p:spPr>
        <p:txBody>
          <a:bodyPr/>
          <a:lstStyle/>
          <a:p>
            <a:r>
              <a:rPr lang="en-US" sz="1600" dirty="0"/>
              <a:t>May 10, 2021</a:t>
            </a:r>
          </a:p>
        </p:txBody>
      </p:sp>
      <p:graphicFrame>
        <p:nvGraphicFramePr>
          <p:cNvPr id="15" name="Table 15">
            <a:extLst>
              <a:ext uri="{FF2B5EF4-FFF2-40B4-BE49-F238E27FC236}">
                <a16:creationId xmlns:a16="http://schemas.microsoft.com/office/drawing/2014/main" id="{EB9E9686-99D9-4373-BF36-BCA43A91B594}"/>
              </a:ext>
            </a:extLst>
          </p:cNvPr>
          <p:cNvGraphicFramePr>
            <a:graphicFrameLocks noGrp="1"/>
          </p:cNvGraphicFramePr>
          <p:nvPr>
            <p:extLst>
              <p:ext uri="{D42A27DB-BD31-4B8C-83A1-F6EECF244321}">
                <p14:modId xmlns:p14="http://schemas.microsoft.com/office/powerpoint/2010/main" val="3167847312"/>
              </p:ext>
            </p:extLst>
          </p:nvPr>
        </p:nvGraphicFramePr>
        <p:xfrm>
          <a:off x="762000" y="3826388"/>
          <a:ext cx="7467600" cy="1188720"/>
        </p:xfrm>
        <a:graphic>
          <a:graphicData uri="http://schemas.openxmlformats.org/drawingml/2006/table">
            <a:tbl>
              <a:tblPr firstRow="1" bandRow="1">
                <a:tableStyleId>{2D5ABB26-0587-4C30-8999-92F81FD0307C}</a:tableStyleId>
              </a:tblPr>
              <a:tblGrid>
                <a:gridCol w="3982720">
                  <a:extLst>
                    <a:ext uri="{9D8B030D-6E8A-4147-A177-3AD203B41FA5}">
                      <a16:colId xmlns:a16="http://schemas.microsoft.com/office/drawing/2014/main" val="829183844"/>
                    </a:ext>
                  </a:extLst>
                </a:gridCol>
                <a:gridCol w="3484880">
                  <a:extLst>
                    <a:ext uri="{9D8B030D-6E8A-4147-A177-3AD203B41FA5}">
                      <a16:colId xmlns:a16="http://schemas.microsoft.com/office/drawing/2014/main" val="3800819074"/>
                    </a:ext>
                  </a:extLst>
                </a:gridCol>
              </a:tblGrid>
              <a:tr h="370840">
                <a:tc>
                  <a:txBody>
                    <a:bodyPr/>
                    <a:lstStyle/>
                    <a:p>
                      <a:r>
                        <a:rPr lang="en-US" sz="2000" b="1" dirty="0"/>
                        <a:t>Miles McNall, PhD</a:t>
                      </a:r>
                    </a:p>
                    <a:p>
                      <a:r>
                        <a:rPr lang="en-US" sz="1600" dirty="0"/>
                        <a:t>University Outreach &amp; Engagement</a:t>
                      </a:r>
                    </a:p>
                    <a:p>
                      <a:r>
                        <a:rPr lang="en-US" dirty="0">
                          <a:hlinkClick r:id="rId3"/>
                        </a:rPr>
                        <a:t>mcnall@msu.edu</a:t>
                      </a:r>
                      <a:endParaRPr lang="en-US" dirty="0"/>
                    </a:p>
                  </a:txBody>
                  <a:tcPr/>
                </a:tc>
                <a:tc>
                  <a:txBody>
                    <a:bodyPr/>
                    <a:lstStyle/>
                    <a:p>
                      <a:r>
                        <a:rPr lang="en-US" sz="2000" b="1" dirty="0" err="1"/>
                        <a:t>Sobha</a:t>
                      </a:r>
                      <a:r>
                        <a:rPr lang="en-US" sz="2000" b="1" dirty="0"/>
                        <a:t> Ramanand, PhD</a:t>
                      </a:r>
                    </a:p>
                    <a:p>
                      <a:r>
                        <a:rPr lang="en-US" sz="1600" dirty="0"/>
                        <a:t>Research &amp; Innovation</a:t>
                      </a:r>
                    </a:p>
                    <a:p>
                      <a:r>
                        <a:rPr lang="en-US" dirty="0">
                          <a:hlinkClick r:id="rId4"/>
                        </a:rPr>
                        <a:t>ramanand@msu.edu</a:t>
                      </a:r>
                      <a:endParaRPr lang="en-US" dirty="0"/>
                    </a:p>
                    <a:p>
                      <a:endParaRPr lang="en-US" dirty="0"/>
                    </a:p>
                  </a:txBody>
                  <a:tcPr/>
                </a:tc>
                <a:extLst>
                  <a:ext uri="{0D108BD9-81ED-4DB2-BD59-A6C34878D82A}">
                    <a16:rowId xmlns:a16="http://schemas.microsoft.com/office/drawing/2014/main" val="1960112757"/>
                  </a:ext>
                </a:extLst>
              </a:tr>
            </a:tbl>
          </a:graphicData>
        </a:graphic>
      </p:graphicFrame>
    </p:spTree>
    <p:extLst>
      <p:ext uri="{BB962C8B-B14F-4D97-AF65-F5344CB8AC3E}">
        <p14:creationId xmlns:p14="http://schemas.microsoft.com/office/powerpoint/2010/main" val="4160258405"/>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5CBD4B-0B11-451B-A57D-AD7BBCAFD713}"/>
              </a:ext>
            </a:extLst>
          </p:cNvPr>
          <p:cNvSpPr>
            <a:spLocks noGrp="1"/>
          </p:cNvSpPr>
          <p:nvPr>
            <p:ph type="title"/>
          </p:nvPr>
        </p:nvSpPr>
        <p:spPr/>
        <p:txBody>
          <a:bodyPr/>
          <a:lstStyle/>
          <a:p>
            <a:r>
              <a:rPr lang="en-US" dirty="0"/>
              <a:t>BI Examples</a:t>
            </a:r>
          </a:p>
        </p:txBody>
      </p:sp>
      <p:sp>
        <p:nvSpPr>
          <p:cNvPr id="5" name="Text Placeholder 4">
            <a:extLst>
              <a:ext uri="{FF2B5EF4-FFF2-40B4-BE49-F238E27FC236}">
                <a16:creationId xmlns:a16="http://schemas.microsoft.com/office/drawing/2014/main" id="{3D97D236-C02B-4E4D-B8B3-F3E63EC19D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9247382"/>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p>
            <a:r>
              <a:rPr lang="en-US" sz="2800" dirty="0">
                <a:solidFill>
                  <a:schemeClr val="tx1"/>
                </a:solidFill>
              </a:rPr>
              <a:t>Research Experience for Teachers (RET)</a:t>
            </a:r>
          </a:p>
        </p:txBody>
      </p:sp>
      <p:sp>
        <p:nvSpPr>
          <p:cNvPr id="3" name="Text Placeholder 2"/>
          <p:cNvSpPr>
            <a:spLocks noGrp="1"/>
          </p:cNvSpPr>
          <p:nvPr>
            <p:ph type="body" idx="1"/>
          </p:nvPr>
        </p:nvSpPr>
        <p:spPr>
          <a:xfrm>
            <a:off x="520366" y="1676400"/>
            <a:ext cx="4966034" cy="4724400"/>
          </a:xfrm>
        </p:spPr>
        <p:txBody>
          <a:bodyPr/>
          <a:lstStyle/>
          <a:p>
            <a:r>
              <a:rPr lang="en-US" dirty="0"/>
              <a:t>College of Engineering</a:t>
            </a:r>
          </a:p>
          <a:p>
            <a:r>
              <a:rPr lang="en-US" dirty="0"/>
              <a:t>Wen Li and Drew Kim </a:t>
            </a:r>
          </a:p>
          <a:p>
            <a:r>
              <a:rPr lang="en-US" dirty="0"/>
              <a:t>Middle and High School Teachers</a:t>
            </a:r>
          </a:p>
          <a:p>
            <a:r>
              <a:rPr lang="en-US" dirty="0"/>
              <a:t>Six-week Summer Institute</a:t>
            </a:r>
          </a:p>
          <a:p>
            <a:r>
              <a:rPr lang="en-US" dirty="0"/>
              <a:t>Participate in cutting-edge research</a:t>
            </a:r>
          </a:p>
          <a:p>
            <a:r>
              <a:rPr lang="en-US" dirty="0"/>
              <a:t>One-on-one mentoring by MSU graduate students and faculty</a:t>
            </a:r>
          </a:p>
          <a:p>
            <a:r>
              <a:rPr lang="en-US" dirty="0"/>
              <a:t>Development of innovative curriculum modules for classrooms</a:t>
            </a:r>
          </a:p>
          <a:p>
            <a:r>
              <a:rPr lang="en-US" dirty="0"/>
              <a:t>BI Goal: </a:t>
            </a:r>
            <a:r>
              <a:rPr lang="en-US" sz="2000" dirty="0">
                <a:effectLst/>
                <a:latin typeface="+mn-lt"/>
                <a:cs typeface="Calibri" panose="020F0502020204030204" pitchFamily="34" charset="0"/>
              </a:rPr>
              <a:t>Improved STEM education and educator development at any level</a:t>
            </a:r>
            <a:endParaRPr lang="en-US" sz="2000" dirty="0">
              <a:effectLst/>
              <a:latin typeface="+mn-lt"/>
              <a:ea typeface="Times New Roman" panose="02020603050405020304" pitchFamily="18" charset="0"/>
              <a:cs typeface="Calibri" panose="020F0502020204030204" pitchFamily="34" charset="0"/>
            </a:endParaRPr>
          </a:p>
        </p:txBody>
      </p:sp>
      <p:pic>
        <p:nvPicPr>
          <p:cNvPr id="4" name="Picture 3" descr="This photograph shows a group of K-12 teachers working in an MSU laboratory." title="Teachers in a Lab"/>
          <p:cNvPicPr>
            <a:picLocks noChangeAspect="1"/>
          </p:cNvPicPr>
          <p:nvPr/>
        </p:nvPicPr>
        <p:blipFill>
          <a:blip r:embed="rId3"/>
          <a:stretch>
            <a:fillRect/>
          </a:stretch>
        </p:blipFill>
        <p:spPr>
          <a:xfrm>
            <a:off x="5486400" y="2362200"/>
            <a:ext cx="3202401" cy="2133600"/>
          </a:xfrm>
          <a:prstGeom prst="rect">
            <a:avLst/>
          </a:prstGeom>
        </p:spPr>
      </p:pic>
    </p:spTree>
    <p:extLst>
      <p:ext uri="{BB962C8B-B14F-4D97-AF65-F5344CB8AC3E}">
        <p14:creationId xmlns:p14="http://schemas.microsoft.com/office/powerpoint/2010/main" val="1922256"/>
      </p:ext>
    </p:extLst>
  </p:cSld>
  <p:clrMapOvr>
    <a:masterClrMapping/>
  </p:clrMapOvr>
  <p:transitio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0A34DB-9CC8-40EA-B469-5737ED0D1001}"/>
              </a:ext>
            </a:extLst>
          </p:cNvPr>
          <p:cNvSpPr>
            <a:spLocks noGrp="1"/>
          </p:cNvSpPr>
          <p:nvPr>
            <p:ph type="title"/>
          </p:nvPr>
        </p:nvSpPr>
        <p:spPr>
          <a:xfrm>
            <a:off x="457200" y="4800600"/>
            <a:ext cx="8229600" cy="566738"/>
          </a:xfrm>
        </p:spPr>
        <p:txBody>
          <a:bodyPr wrap="square" anchor="b">
            <a:normAutofit/>
          </a:bodyPr>
          <a:lstStyle/>
          <a:p>
            <a:r>
              <a:rPr lang="en-US" dirty="0"/>
              <a:t>MSU Science Festival</a:t>
            </a:r>
            <a:endParaRPr lang="en-US"/>
          </a:p>
        </p:txBody>
      </p:sp>
      <p:pic>
        <p:nvPicPr>
          <p:cNvPr id="5" name="Picture 4" descr="Screen Shot of MSU Science Festival Website">
            <a:extLst>
              <a:ext uri="{FF2B5EF4-FFF2-40B4-BE49-F238E27FC236}">
                <a16:creationId xmlns:a16="http://schemas.microsoft.com/office/drawing/2014/main" id="{A5C13588-7B34-43C6-805F-C4603C0C96B8}"/>
              </a:ext>
            </a:extLst>
          </p:cNvPr>
          <p:cNvPicPr>
            <a:picLocks noChangeAspect="1"/>
          </p:cNvPicPr>
          <p:nvPr/>
        </p:nvPicPr>
        <p:blipFill rotWithShape="1">
          <a:blip r:embed="rId3"/>
          <a:srcRect r="8000"/>
          <a:stretch/>
        </p:blipFill>
        <p:spPr>
          <a:xfrm>
            <a:off x="457200" y="612775"/>
            <a:ext cx="8229600" cy="4114800"/>
          </a:xfrm>
          <a:prstGeom prst="rect">
            <a:avLst/>
          </a:prstGeom>
          <a:noFill/>
        </p:spPr>
      </p:pic>
      <p:sp>
        <p:nvSpPr>
          <p:cNvPr id="11" name="Text Placeholder 3">
            <a:extLst>
              <a:ext uri="{FF2B5EF4-FFF2-40B4-BE49-F238E27FC236}">
                <a16:creationId xmlns:a16="http://schemas.microsoft.com/office/drawing/2014/main" id="{D0553F30-1571-447D-BD60-4DD832DCA995}"/>
              </a:ext>
            </a:extLst>
          </p:cNvPr>
          <p:cNvSpPr>
            <a:spLocks noGrp="1"/>
          </p:cNvSpPr>
          <p:nvPr>
            <p:ph type="body" sz="half" idx="2"/>
          </p:nvPr>
        </p:nvSpPr>
        <p:spPr>
          <a:xfrm>
            <a:off x="457200" y="5367338"/>
            <a:ext cx="8229600" cy="804862"/>
          </a:xfrm>
        </p:spPr>
        <p:txBody>
          <a:bodyPr/>
          <a:lstStyle/>
          <a:p>
            <a:r>
              <a:rPr lang="en-US" dirty="0"/>
              <a:t>Plan to get involved in April 2022!</a:t>
            </a:r>
          </a:p>
          <a:p>
            <a:r>
              <a:rPr lang="en-US" dirty="0">
                <a:hlinkClick r:id="rId4"/>
              </a:rPr>
              <a:t>https://sciencefestival.msu.edu/get-involved</a:t>
            </a:r>
            <a:endParaRPr lang="en-US" dirty="0"/>
          </a:p>
          <a:p>
            <a:endParaRPr lang="en-US" dirty="0"/>
          </a:p>
        </p:txBody>
      </p:sp>
    </p:spTree>
    <p:extLst>
      <p:ext uri="{BB962C8B-B14F-4D97-AF65-F5344CB8AC3E}">
        <p14:creationId xmlns:p14="http://schemas.microsoft.com/office/powerpoint/2010/main" val="4146042929"/>
      </p:ext>
    </p:extLst>
  </p:cSld>
  <p:clrMapOvr>
    <a:masterClrMapping/>
  </p:clrMapOvr>
  <p:transitio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This image shows a cluster of seven hexagons. The hexagon in the center is labeled BI plan. The other hexagons surrounding this hexagon are labeled Goal, Audience/Population, Setting and Partners, Activity, Budget and Evaluation " title="CORE Elements of a BI Plan"/>
          <p:cNvGraphicFramePr/>
          <p:nvPr>
            <p:extLst>
              <p:ext uri="{D42A27DB-BD31-4B8C-83A1-F6EECF244321}">
                <p14:modId xmlns:p14="http://schemas.microsoft.com/office/powerpoint/2010/main" val="83082188"/>
              </p:ext>
            </p:extLst>
          </p:nvPr>
        </p:nvGraphicFramePr>
        <p:xfrm>
          <a:off x="228600" y="1143000"/>
          <a:ext cx="8610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8600" y="533400"/>
            <a:ext cx="3124200" cy="1447800"/>
          </a:xfrm>
        </p:spPr>
        <p:txBody>
          <a:bodyPr/>
          <a:lstStyle/>
          <a:p>
            <a:r>
              <a:rPr lang="en-US" dirty="0"/>
              <a:t>Core Elements of a BI Plan</a:t>
            </a:r>
          </a:p>
        </p:txBody>
      </p:sp>
    </p:spTree>
    <p:extLst>
      <p:ext uri="{BB962C8B-B14F-4D97-AF65-F5344CB8AC3E}">
        <p14:creationId xmlns:p14="http://schemas.microsoft.com/office/powerpoint/2010/main" val="1255704548"/>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2"/>
                </a:solidFill>
                <a:latin typeface="+mj-lt"/>
              </a:rPr>
              <a:t>BI Goals</a:t>
            </a:r>
          </a:p>
        </p:txBody>
      </p:sp>
      <p:sp>
        <p:nvSpPr>
          <p:cNvPr id="3" name="Text Placeholder 2"/>
          <p:cNvSpPr>
            <a:spLocks noGrp="1"/>
          </p:cNvSpPr>
          <p:nvPr>
            <p:ph type="body" idx="1"/>
          </p:nvPr>
        </p:nvSpPr>
        <p:spPr/>
        <p:txBody>
          <a:bodyPr/>
          <a:lstStyle/>
          <a:p>
            <a:pPr marL="68580"/>
            <a:r>
              <a:rPr lang="en-US" sz="2400" dirty="0">
                <a:latin typeface="+mn-lt"/>
              </a:rPr>
              <a:t>What impacts do you want your research to have?</a:t>
            </a:r>
          </a:p>
        </p:txBody>
      </p:sp>
    </p:spTree>
    <p:extLst>
      <p:ext uri="{BB962C8B-B14F-4D97-AF65-F5344CB8AC3E}">
        <p14:creationId xmlns:p14="http://schemas.microsoft.com/office/powerpoint/2010/main" val="46426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 Goals</a:t>
            </a:r>
          </a:p>
        </p:txBody>
      </p:sp>
      <p:graphicFrame>
        <p:nvGraphicFramePr>
          <p:cNvPr id="6" name="Table 5" descr="This table lists the nine general broader impact goals identified by the National Alliance for Broader Impacts." title="BI Goals"/>
          <p:cNvGraphicFramePr>
            <a:graphicFrameLocks noGrp="1"/>
          </p:cNvGraphicFramePr>
          <p:nvPr>
            <p:extLst>
              <p:ext uri="{D42A27DB-BD31-4B8C-83A1-F6EECF244321}">
                <p14:modId xmlns:p14="http://schemas.microsoft.com/office/powerpoint/2010/main" val="4072365713"/>
              </p:ext>
            </p:extLst>
          </p:nvPr>
        </p:nvGraphicFramePr>
        <p:xfrm>
          <a:off x="728161" y="1447800"/>
          <a:ext cx="7950618" cy="4954976"/>
        </p:xfrm>
        <a:graphic>
          <a:graphicData uri="http://schemas.openxmlformats.org/drawingml/2006/table">
            <a:tbl>
              <a:tblPr firstRow="1" firstCol="1" bandRow="1">
                <a:tableStyleId>{2D5ABB26-0587-4C30-8999-92F81FD0307C}</a:tableStyleId>
              </a:tblPr>
              <a:tblGrid>
                <a:gridCol w="7950618">
                  <a:extLst>
                    <a:ext uri="{9D8B030D-6E8A-4147-A177-3AD203B41FA5}">
                      <a16:colId xmlns:a16="http://schemas.microsoft.com/office/drawing/2014/main" val="310879237"/>
                    </a:ext>
                  </a:extLst>
                </a:gridCol>
              </a:tblGrid>
              <a:tr h="617938">
                <a:tc>
                  <a:txBody>
                    <a:bodyPr/>
                    <a:lstStyle/>
                    <a:p>
                      <a:pPr marL="285750" marR="0" lvl="0" indent="-285750">
                        <a:lnSpc>
                          <a:spcPct val="107000"/>
                        </a:lnSpc>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Full participation of women, persons with disabilities, and underrepresented minorities in science, technology, engineering, and mathematics (STEM)</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2617252701"/>
                  </a:ext>
                </a:extLst>
              </a:tr>
              <a:tr h="383356">
                <a:tc>
                  <a:txBody>
                    <a:bodyPr/>
                    <a:lstStyle/>
                    <a:p>
                      <a:pPr marL="285750" marR="0" lvl="0" indent="-285750">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Improved STEM education and educator development at any level</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4214511912"/>
                  </a:ext>
                </a:extLst>
              </a:tr>
              <a:tr h="548640">
                <a:tc>
                  <a:txBody>
                    <a:bodyPr/>
                    <a:lstStyle/>
                    <a:p>
                      <a:pPr marL="285750" marR="0" lvl="0" indent="-285750">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Increased public scientific literacy and public engagement with science and technology</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1691248399"/>
                  </a:ext>
                </a:extLst>
              </a:tr>
              <a:tr h="389601">
                <a:tc>
                  <a:txBody>
                    <a:bodyPr/>
                    <a:lstStyle/>
                    <a:p>
                      <a:pPr marL="285750" marR="0" lvl="0" indent="-285750">
                        <a:lnSpc>
                          <a:spcPct val="107000"/>
                        </a:lnSpc>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Improved well-being of individuals in society</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1867363572"/>
                  </a:ext>
                </a:extLst>
              </a:tr>
              <a:tr h="383356">
                <a:tc>
                  <a:txBody>
                    <a:bodyPr/>
                    <a:lstStyle/>
                    <a:p>
                      <a:pPr marL="285750" marR="0" lvl="0" indent="-285750">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Development of a diverse, globally competitive STEM workforce</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4176565989"/>
                  </a:ext>
                </a:extLst>
              </a:tr>
              <a:tr h="383356">
                <a:tc>
                  <a:txBody>
                    <a:bodyPr/>
                    <a:lstStyle/>
                    <a:p>
                      <a:pPr marL="285750" marR="0" lvl="0" indent="-285750">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Enhanced infrastructure for research and education</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1927706724"/>
                  </a:ext>
                </a:extLst>
              </a:tr>
              <a:tr h="389601">
                <a:tc>
                  <a:txBody>
                    <a:bodyPr/>
                    <a:lstStyle/>
                    <a:p>
                      <a:pPr marL="285750" marR="0" lvl="0" indent="-285750">
                        <a:lnSpc>
                          <a:spcPct val="107000"/>
                        </a:lnSpc>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Increased partnerships between academia, industry, and others</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3560952656"/>
                  </a:ext>
                </a:extLst>
              </a:tr>
              <a:tr h="383356">
                <a:tc>
                  <a:txBody>
                    <a:bodyPr/>
                    <a:lstStyle/>
                    <a:p>
                      <a:pPr marL="285750" marR="0" lvl="0" indent="-285750">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Increased economic competitiveness of the United States</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2490479848"/>
                  </a:ext>
                </a:extLst>
              </a:tr>
              <a:tr h="389601">
                <a:tc>
                  <a:txBody>
                    <a:bodyPr/>
                    <a:lstStyle/>
                    <a:p>
                      <a:pPr marL="285750" marR="0" lvl="0" indent="-285750">
                        <a:lnSpc>
                          <a:spcPct val="107000"/>
                        </a:lnSpc>
                        <a:spcBef>
                          <a:spcPts val="0"/>
                        </a:spcBef>
                        <a:spcAft>
                          <a:spcPts val="600"/>
                        </a:spcAft>
                        <a:buFont typeface="Arial" panose="020B0604020202020204" pitchFamily="34" charset="0"/>
                        <a:buChar char="•"/>
                      </a:pPr>
                      <a:r>
                        <a:rPr lang="en-US" sz="2000" dirty="0">
                          <a:effectLst/>
                          <a:latin typeface="+mn-lt"/>
                          <a:cs typeface="Calibri" panose="020F0502020204030204" pitchFamily="34" charset="0"/>
                        </a:rPr>
                        <a:t>Improved national security</a:t>
                      </a:r>
                      <a:endParaRPr lang="en-US" sz="2000" dirty="0">
                        <a:effectLst/>
                        <a:latin typeface="+mn-lt"/>
                        <a:ea typeface="Times New Roman" panose="02020603050405020304" pitchFamily="18" charset="0"/>
                        <a:cs typeface="Calibri" panose="020F0502020204030204" pitchFamily="34" charset="0"/>
                      </a:endParaRPr>
                    </a:p>
                  </a:txBody>
                  <a:tcPr marL="51435" marR="51435" marT="0" marB="0"/>
                </a:tc>
                <a:extLst>
                  <a:ext uri="{0D108BD9-81ED-4DB2-BD59-A6C34878D82A}">
                    <a16:rowId xmlns:a16="http://schemas.microsoft.com/office/drawing/2014/main" val="788194724"/>
                  </a:ext>
                </a:extLst>
              </a:tr>
            </a:tbl>
          </a:graphicData>
        </a:graphic>
      </p:graphicFrame>
    </p:spTree>
    <p:extLst>
      <p:ext uri="{BB962C8B-B14F-4D97-AF65-F5344CB8AC3E}">
        <p14:creationId xmlns:p14="http://schemas.microsoft.com/office/powerpoint/2010/main" val="659307417"/>
      </p:ext>
    </p:extLst>
  </p:cSld>
  <p:clrMapOvr>
    <a:masterClrMapping/>
  </p:clrMapOvr>
  <p:transitio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Broadening Participation</a:t>
            </a:r>
          </a:p>
        </p:txBody>
      </p:sp>
      <p:sp>
        <p:nvSpPr>
          <p:cNvPr id="3" name="Text Placeholder 2"/>
          <p:cNvSpPr>
            <a:spLocks noGrp="1"/>
          </p:cNvSpPr>
          <p:nvPr>
            <p:ph type="body" idx="1"/>
          </p:nvPr>
        </p:nvSpPr>
        <p:spPr>
          <a:xfrm>
            <a:off x="457200" y="1600200"/>
            <a:ext cx="8229600" cy="4572000"/>
          </a:xfrm>
        </p:spPr>
        <p:txBody>
          <a:bodyPr/>
          <a:lstStyle/>
          <a:p>
            <a:pPr>
              <a:spcAft>
                <a:spcPts val="600"/>
              </a:spcAft>
            </a:pPr>
            <a:r>
              <a:rPr lang="en-US" sz="2400" b="1" dirty="0"/>
              <a:t>Problem:</a:t>
            </a:r>
            <a:r>
              <a:rPr lang="en-US" sz="2400" dirty="0"/>
              <a:t> “…non-dominant populations in the US have been significantly underrepresented in STEM academics, professions, and civic decision-making…” (Bevan, Calabrese Barton &amp; Garibay, 2018).</a:t>
            </a:r>
          </a:p>
          <a:p>
            <a:pPr>
              <a:spcAft>
                <a:spcPts val="600"/>
              </a:spcAft>
            </a:pPr>
            <a:r>
              <a:rPr lang="en-US" sz="2400" b="1" dirty="0"/>
              <a:t>Goal:</a:t>
            </a:r>
            <a:r>
              <a:rPr lang="en-US" sz="2400" dirty="0"/>
              <a:t> full participation of women, persons with disabilities, and underrepresented minoritized groups in science, technology, engineering, and mathematics (STEM)</a:t>
            </a:r>
          </a:p>
        </p:txBody>
      </p:sp>
    </p:spTree>
    <p:extLst>
      <p:ext uri="{BB962C8B-B14F-4D97-AF65-F5344CB8AC3E}">
        <p14:creationId xmlns:p14="http://schemas.microsoft.com/office/powerpoint/2010/main" val="2657315281"/>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Broadening Participation</a:t>
            </a:r>
          </a:p>
        </p:txBody>
      </p:sp>
      <p:sp>
        <p:nvSpPr>
          <p:cNvPr id="3" name="Text Placeholder 2"/>
          <p:cNvSpPr>
            <a:spLocks noGrp="1"/>
          </p:cNvSpPr>
          <p:nvPr>
            <p:ph type="body" idx="1"/>
          </p:nvPr>
        </p:nvSpPr>
        <p:spPr>
          <a:xfrm>
            <a:off x="628650" y="1676400"/>
            <a:ext cx="7886700" cy="3160295"/>
          </a:xfrm>
        </p:spPr>
        <p:txBody>
          <a:bodyPr/>
          <a:lstStyle/>
          <a:p>
            <a:pPr>
              <a:spcAft>
                <a:spcPts val="450"/>
              </a:spcAft>
            </a:pPr>
            <a:r>
              <a:rPr lang="en-US" sz="2400" dirty="0"/>
              <a:t>For underrepresented groups, it is not enough to simply increase access to existing STEM opportunities</a:t>
            </a:r>
          </a:p>
          <a:p>
            <a:pPr>
              <a:spcAft>
                <a:spcPts val="450"/>
              </a:spcAft>
            </a:pPr>
            <a:r>
              <a:rPr lang="en-US" sz="2400" dirty="0"/>
              <a:t>STEM opportunities designed for dominant-culture populations may not be appropriate for underrepresented groups</a:t>
            </a:r>
          </a:p>
          <a:p>
            <a:pPr>
              <a:spcAft>
                <a:spcPts val="450"/>
              </a:spcAft>
            </a:pPr>
            <a:r>
              <a:rPr lang="en-US" sz="2400" b="1" dirty="0"/>
              <a:t>Work with community partners and intended participants to design culturally responsive STEM opportunities</a:t>
            </a:r>
          </a:p>
          <a:p>
            <a:pPr marL="742950" lvl="2" indent="0">
              <a:spcAft>
                <a:spcPts val="450"/>
              </a:spcAft>
              <a:buNone/>
            </a:pPr>
            <a:r>
              <a:rPr lang="en-US" sz="2000" dirty="0"/>
              <a:t>(More about this in the Partnerships section)</a:t>
            </a:r>
          </a:p>
          <a:p>
            <a:pPr marL="38100" indent="0">
              <a:buNone/>
            </a:pPr>
            <a:endParaRPr lang="en-US" dirty="0"/>
          </a:p>
        </p:txBody>
      </p:sp>
      <p:sp>
        <p:nvSpPr>
          <p:cNvPr id="4" name="TextBox 3"/>
          <p:cNvSpPr txBox="1"/>
          <p:nvPr/>
        </p:nvSpPr>
        <p:spPr>
          <a:xfrm>
            <a:off x="3048000" y="6096000"/>
            <a:ext cx="5261811" cy="369332"/>
          </a:xfrm>
          <a:prstGeom prst="rect">
            <a:avLst/>
          </a:prstGeom>
          <a:noFill/>
        </p:spPr>
        <p:txBody>
          <a:bodyPr wrap="square" rtlCol="0">
            <a:spAutoFit/>
          </a:bodyPr>
          <a:lstStyle/>
          <a:p>
            <a:pPr algn="r"/>
            <a:r>
              <a:rPr lang="en-US" sz="1800" dirty="0">
                <a:latin typeface="+mn-lt"/>
              </a:rPr>
              <a:t>Bevan, Calabrese Barton &amp; Garibay, 2018</a:t>
            </a:r>
          </a:p>
        </p:txBody>
      </p:sp>
    </p:spTree>
    <p:extLst>
      <p:ext uri="{BB962C8B-B14F-4D97-AF65-F5344CB8AC3E}">
        <p14:creationId xmlns:p14="http://schemas.microsoft.com/office/powerpoint/2010/main" val="3551389223"/>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2C62-26D6-4D07-8045-1F2557503475}"/>
              </a:ext>
            </a:extLst>
          </p:cNvPr>
          <p:cNvSpPr>
            <a:spLocks noGrp="1"/>
          </p:cNvSpPr>
          <p:nvPr>
            <p:ph type="title"/>
          </p:nvPr>
        </p:nvSpPr>
        <p:spPr>
          <a:xfrm>
            <a:off x="457200" y="533400"/>
            <a:ext cx="8229600" cy="609600"/>
          </a:xfrm>
        </p:spPr>
        <p:txBody>
          <a:bodyPr/>
          <a:lstStyle/>
          <a:p>
            <a:r>
              <a:rPr lang="en-US" sz="3200" dirty="0">
                <a:solidFill>
                  <a:srgbClr val="000000"/>
                </a:solidFill>
                <a:effectLst/>
                <a:latin typeface="Optima"/>
                <a:ea typeface="Times New Roman" panose="02020603050405020304" pitchFamily="18" charset="0"/>
                <a:cs typeface="Calibri" panose="020F0502020204030204" pitchFamily="34" charset="0"/>
              </a:rPr>
              <a:t>MSU Partners for Broadening Participation</a:t>
            </a:r>
            <a:endParaRPr lang="en-US" dirty="0"/>
          </a:p>
        </p:txBody>
      </p:sp>
      <p:sp>
        <p:nvSpPr>
          <p:cNvPr id="3" name="Content Placeholder 2">
            <a:extLst>
              <a:ext uri="{FF2B5EF4-FFF2-40B4-BE49-F238E27FC236}">
                <a16:creationId xmlns:a16="http://schemas.microsoft.com/office/drawing/2014/main" id="{11A16072-7F5A-4BC6-90F6-7730DB235C9F}"/>
              </a:ext>
            </a:extLst>
          </p:cNvPr>
          <p:cNvSpPr>
            <a:spLocks noGrp="1"/>
          </p:cNvSpPr>
          <p:nvPr>
            <p:ph idx="1"/>
          </p:nvPr>
        </p:nvSpPr>
        <p:spPr>
          <a:xfrm>
            <a:off x="457200" y="1143000"/>
            <a:ext cx="8229600" cy="5715000"/>
          </a:xfrm>
        </p:spPr>
        <p:txBody>
          <a:bodyPr/>
          <a:lstStyle/>
          <a:p>
            <a:pPr indent="-285750">
              <a:spcBef>
                <a:spcPts val="0"/>
              </a:spcBef>
              <a:spcAft>
                <a:spcPts val="0"/>
              </a:spcAft>
              <a:buFont typeface="Courier New" panose="02070309020205020404" pitchFamily="49" charset="0"/>
              <a:buChar char="o"/>
            </a:pPr>
            <a:r>
              <a:rPr lang="en-US" sz="1400" dirty="0">
                <a:effectLst/>
                <a:latin typeface="Optima"/>
                <a:ea typeface="Calibri" panose="020F0502020204030204" pitchFamily="34" charset="0"/>
                <a:cs typeface="Times New Roman" panose="02020603050405020304" pitchFamily="18" charset="0"/>
              </a:rPr>
              <a:t>Graduate School. </a:t>
            </a:r>
            <a:r>
              <a:rPr lang="en-US" sz="1400" u="sng" dirty="0">
                <a:solidFill>
                  <a:srgbClr val="0563C1"/>
                </a:solidFill>
                <a:effectLst/>
                <a:latin typeface="Optima"/>
                <a:ea typeface="Calibri" panose="020F0502020204030204" pitchFamily="34" charset="0"/>
                <a:cs typeface="Times New Roman" panose="02020603050405020304" pitchFamily="18" charset="0"/>
                <a:hlinkClick r:id="rId3"/>
              </a:rPr>
              <a:t>Steven Thomas</a:t>
            </a:r>
            <a:r>
              <a:rPr lang="en-US" sz="1400" dirty="0">
                <a:effectLst/>
                <a:latin typeface="Optima"/>
                <a:ea typeface="Calibri" panose="020F0502020204030204" pitchFamily="34" charset="0"/>
                <a:cs typeface="Times New Roman" panose="02020603050405020304" pitchFamily="18" charset="0"/>
              </a:rPr>
              <a:t>, Program Manager for: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Alliance for Graduate Education and the Professoriate (AGEP)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Summer Research Opportunities Program (SROP)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Center for Academic &amp; Future Faculty Excellence (CAFFE)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85750">
              <a:spcBef>
                <a:spcPts val="0"/>
              </a:spcBef>
              <a:spcAft>
                <a:spcPts val="0"/>
              </a:spcAft>
              <a:buFont typeface="Courier New" panose="02070309020205020404" pitchFamily="49" charset="0"/>
              <a:buChar char="o"/>
            </a:pPr>
            <a:r>
              <a:rPr lang="en-US" sz="1400" dirty="0">
                <a:effectLst/>
                <a:latin typeface="Optima"/>
                <a:ea typeface="Calibri" panose="020F0502020204030204" pitchFamily="34" charset="0"/>
                <a:cs typeface="Times New Roman" panose="02020603050405020304" pitchFamily="18" charset="0"/>
              </a:rPr>
              <a:t>College of Engineering Diversity Programs Office - </a:t>
            </a:r>
            <a:r>
              <a:rPr lang="en-US" sz="1400" u="sng" dirty="0">
                <a:solidFill>
                  <a:srgbClr val="0563C1"/>
                </a:solidFill>
                <a:effectLst/>
                <a:latin typeface="Optima"/>
                <a:ea typeface="Calibri" panose="020F0502020204030204" pitchFamily="34" charset="0"/>
                <a:cs typeface="Times New Roman" panose="02020603050405020304" pitchFamily="18" charset="0"/>
                <a:hlinkClick r:id="rId4"/>
              </a:rPr>
              <a:t>Kyle Foster</a:t>
            </a:r>
            <a:r>
              <a:rPr lang="en-US" sz="1400" dirty="0">
                <a:effectLst/>
                <a:latin typeface="Optima"/>
                <a:ea typeface="Calibri" panose="020F0502020204030204" pitchFamily="34" charset="0"/>
                <a:cs typeface="Times New Roman" panose="02020603050405020304" pitchFamily="18" charset="0"/>
              </a:rPr>
              <a:t>, Director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Michigan Louis Stokes Alliance for Minority Participation (MI-LSAMP)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GEM Fellowship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85750">
              <a:spcBef>
                <a:spcPts val="0"/>
              </a:spcBef>
              <a:spcAft>
                <a:spcPts val="0"/>
              </a:spcAft>
              <a:buFont typeface="Courier New" panose="02070309020205020404" pitchFamily="49" charset="0"/>
              <a:buChar char="o"/>
            </a:pPr>
            <a:r>
              <a:rPr lang="en-US" sz="1400" dirty="0">
                <a:solidFill>
                  <a:srgbClr val="000000"/>
                </a:solidFill>
                <a:effectLst/>
                <a:latin typeface="Optima"/>
                <a:ea typeface="Times New Roman" panose="02020603050405020304" pitchFamily="18" charset="0"/>
                <a:cs typeface="Calibri" panose="020F0502020204030204" pitchFamily="34" charset="0"/>
              </a:rPr>
              <a:t>College Access Initiatives</a:t>
            </a:r>
            <a:r>
              <a:rPr lang="en-US" sz="1400" dirty="0">
                <a:effectLst/>
                <a:latin typeface="Optima"/>
                <a:ea typeface="Calibri" panose="020F0502020204030204" pitchFamily="34" charset="0"/>
                <a:cs typeface="Times New Roman" panose="02020603050405020304" pitchFamily="18" charset="0"/>
              </a:rPr>
              <a:t>  - </a:t>
            </a:r>
            <a:r>
              <a:rPr lang="en-US" sz="1400" u="sng" dirty="0">
                <a:solidFill>
                  <a:srgbClr val="0563C1"/>
                </a:solidFill>
                <a:effectLst/>
                <a:latin typeface="Optima"/>
                <a:ea typeface="Times New Roman" panose="02020603050405020304" pitchFamily="18" charset="0"/>
                <a:cs typeface="Calibri" panose="020F0502020204030204" pitchFamily="34" charset="0"/>
                <a:hlinkClick r:id="rId5"/>
              </a:rPr>
              <a:t>Dr. Stephanie Anthony</a:t>
            </a:r>
            <a:r>
              <a:rPr lang="en-US" sz="1400" dirty="0">
                <a:solidFill>
                  <a:srgbClr val="000000"/>
                </a:solidFill>
                <a:effectLst/>
                <a:latin typeface="Optima"/>
                <a:ea typeface="Times New Roman" panose="02020603050405020304" pitchFamily="18" charset="0"/>
                <a:cs typeface="Calibri" panose="020F0502020204030204" pitchFamily="34" charset="0"/>
              </a:rPr>
              <a:t>, Director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Educational Talent Search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Upward Bound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King-Chavez-Parks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solidFill>
                  <a:srgbClr val="000000"/>
                </a:solidFill>
                <a:effectLst/>
                <a:latin typeface="Optima"/>
                <a:ea typeface="Times New Roman" panose="02020603050405020304" pitchFamily="18" charset="0"/>
                <a:cs typeface="Calibri" panose="020F0502020204030204" pitchFamily="34" charset="0"/>
              </a:rPr>
              <a:t>Gear Up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85750">
              <a:spcBef>
                <a:spcPts val="0"/>
              </a:spcBef>
              <a:spcAft>
                <a:spcPts val="0"/>
              </a:spcAft>
              <a:buFont typeface="Courier New" panose="02070309020205020404" pitchFamily="49" charset="0"/>
              <a:buChar char="o"/>
            </a:pPr>
            <a:r>
              <a:rPr lang="en-US" sz="1400" dirty="0">
                <a:solidFill>
                  <a:srgbClr val="000000"/>
                </a:solidFill>
                <a:effectLst/>
                <a:latin typeface="Optima"/>
                <a:ea typeface="Calibri" panose="020F0502020204030204" pitchFamily="34" charset="0"/>
                <a:cs typeface="Calibri" panose="020F0502020204030204" pitchFamily="34" charset="0"/>
              </a:rPr>
              <a:t>College of Agriculture and Natural Resources</a:t>
            </a:r>
            <a:r>
              <a:rPr lang="en-US" sz="1400" dirty="0">
                <a:effectLst/>
                <a:latin typeface="Optima"/>
                <a:ea typeface="Calibri" panose="020F0502020204030204" pitchFamily="34" charset="0"/>
                <a:cs typeface="Times New Roman" panose="02020603050405020304" pitchFamily="18" charset="0"/>
              </a:rPr>
              <a:t> - </a:t>
            </a:r>
            <a:r>
              <a:rPr lang="en-US" sz="1400" u="sng" dirty="0">
                <a:solidFill>
                  <a:srgbClr val="0563C1"/>
                </a:solidFill>
                <a:effectLst/>
                <a:latin typeface="Optima"/>
                <a:ea typeface="Calibri" panose="020F0502020204030204" pitchFamily="34" charset="0"/>
                <a:cs typeface="Times New Roman" panose="02020603050405020304" pitchFamily="18" charset="0"/>
                <a:hlinkClick r:id="rId6"/>
              </a:rPr>
              <a:t>Stephanie Chau</a:t>
            </a:r>
            <a:r>
              <a:rPr lang="en-US" sz="1400" u="none" strike="noStrike" dirty="0">
                <a:solidFill>
                  <a:srgbClr val="0563C1"/>
                </a:solidFill>
                <a:effectLst/>
                <a:latin typeface="Optima"/>
                <a:ea typeface="Calibri" panose="020F0502020204030204" pitchFamily="34" charset="0"/>
                <a:cs typeface="Times New Roman" panose="02020603050405020304" pitchFamily="18" charset="0"/>
              </a:rPr>
              <a:t>,</a:t>
            </a:r>
            <a:r>
              <a:rPr lang="en-US" sz="1400" dirty="0">
                <a:effectLst/>
                <a:latin typeface="Optima"/>
                <a:ea typeface="Calibri" panose="020F0502020204030204" pitchFamily="34" charset="0"/>
                <a:cs typeface="Times New Roman" panose="02020603050405020304" pitchFamily="18" charset="0"/>
              </a:rPr>
              <a:t> </a:t>
            </a:r>
            <a:r>
              <a:rPr lang="en-US" sz="1400" dirty="0">
                <a:solidFill>
                  <a:srgbClr val="000000"/>
                </a:solidFill>
                <a:effectLst/>
                <a:latin typeface="Optima"/>
                <a:ea typeface="Calibri" panose="020F0502020204030204" pitchFamily="34" charset="0"/>
                <a:cs typeface="Calibri" panose="020F0502020204030204" pitchFamily="34" charset="0"/>
              </a:rPr>
              <a:t>Asst. Director for Undergraduate Diversity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effectLst/>
                <a:latin typeface="Optima"/>
                <a:ea typeface="Calibri" panose="020F0502020204030204" pitchFamily="34" charset="0"/>
                <a:cs typeface="Times New Roman" panose="02020603050405020304" pitchFamily="18" charset="0"/>
              </a:rPr>
              <a:t>Summer Youth Program for Indigenous Youth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dirty="0">
                <a:effectLst/>
                <a:latin typeface="Optima"/>
                <a:ea typeface="Calibri" panose="020F0502020204030204" pitchFamily="34" charset="0"/>
                <a:cs typeface="Times New Roman" panose="02020603050405020304" pitchFamily="18" charset="0"/>
              </a:rPr>
              <a:t>Co-Advisor for MSU Chapter of Minorities in Agriculture, Natural Resources and Related Sciences (MANRRS)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285750">
              <a:spcBef>
                <a:spcPts val="0"/>
              </a:spcBef>
              <a:spcAft>
                <a:spcPts val="0"/>
              </a:spcAft>
              <a:buFont typeface="Courier New" panose="02070309020205020404" pitchFamily="49" charset="0"/>
              <a:buChar char="o"/>
            </a:pPr>
            <a:r>
              <a:rPr lang="en-US" sz="1400" dirty="0">
                <a:effectLst/>
                <a:latin typeface="Optima"/>
                <a:ea typeface="Calibri" panose="020F0502020204030204" pitchFamily="34" charset="0"/>
                <a:cs typeface="Times New Roman" panose="02020603050405020304" pitchFamily="18" charset="0"/>
              </a:rPr>
              <a:t>MSU chapters of national organizations focused on diversity in 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7"/>
              </a:rPr>
              <a:t>American Indian Science and Engineering Society</a:t>
            </a:r>
            <a:r>
              <a:rPr lang="en-US" sz="1400" dirty="0">
                <a:effectLst/>
                <a:latin typeface="Optima"/>
                <a:ea typeface="Calibri" panose="020F0502020204030204" pitchFamily="34" charset="0"/>
                <a:cs typeface="Times New Roman" panose="02020603050405020304" pitchFamily="18" charset="0"/>
              </a:rPr>
              <a:t> (AISES)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8"/>
              </a:rPr>
              <a:t>Minorities in Agriculture, Natural Resources and Related Sciences</a:t>
            </a:r>
            <a:r>
              <a:rPr lang="en-US" sz="1400" dirty="0">
                <a:effectLst/>
                <a:latin typeface="Optima"/>
                <a:ea typeface="Calibri" panose="020F0502020204030204" pitchFamily="34" charset="0"/>
                <a:cs typeface="Times New Roman" panose="02020603050405020304" pitchFamily="18" charset="0"/>
              </a:rPr>
              <a:t> (MANRRS)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9"/>
              </a:rPr>
              <a:t>National Society of Black Engineers</a:t>
            </a:r>
            <a:r>
              <a:rPr lang="en-US" sz="1400" dirty="0">
                <a:effectLst/>
                <a:latin typeface="Optima"/>
                <a:ea typeface="Calibri" panose="020F0502020204030204" pitchFamily="34" charset="0"/>
                <a:cs typeface="Times New Roman" panose="02020603050405020304" pitchFamily="18" charset="0"/>
              </a:rPr>
              <a:t> (NSBE)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10"/>
              </a:rPr>
              <a:t>R Ladies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11"/>
              </a:rPr>
              <a:t>Spartan Girls who Code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12"/>
              </a:rPr>
              <a:t>Society for Advancement of Chicanos/Hispanics and Native Americans in Science</a:t>
            </a:r>
            <a:r>
              <a:rPr lang="en-US" sz="1400" dirty="0">
                <a:effectLst/>
                <a:latin typeface="Optima"/>
                <a:ea typeface="Calibri" panose="020F0502020204030204" pitchFamily="34" charset="0"/>
                <a:cs typeface="Times New Roman" panose="02020603050405020304" pitchFamily="18" charset="0"/>
              </a:rPr>
              <a:t> (SACNAS)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13"/>
              </a:rPr>
              <a:t>Society of Women Engineers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14"/>
              </a:rPr>
              <a:t>Women in Microbiology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lvl="1" indent="-228600">
              <a:spcBef>
                <a:spcPts val="0"/>
              </a:spcBef>
              <a:spcAft>
                <a:spcPts val="0"/>
              </a:spcAft>
              <a:buFont typeface="Wingdings" panose="05000000000000000000" pitchFamily="2" charset="2"/>
              <a:buChar char=""/>
            </a:pPr>
            <a:r>
              <a:rPr lang="en-US" sz="1400" u="sng" dirty="0">
                <a:solidFill>
                  <a:srgbClr val="0563C1"/>
                </a:solidFill>
                <a:effectLst/>
                <a:latin typeface="Optima"/>
                <a:ea typeface="Calibri" panose="020F0502020204030204" pitchFamily="34" charset="0"/>
                <a:cs typeface="Times New Roman" panose="02020603050405020304" pitchFamily="18" charset="0"/>
                <a:hlinkClick r:id="rId15"/>
              </a:rPr>
              <a:t>Women Chemists Committee ACS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4150063"/>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title"/>
          </p:nvPr>
        </p:nvSpPr>
        <p:spPr>
          <a:xfrm>
            <a:off x="457200" y="685800"/>
            <a:ext cx="8229600" cy="609600"/>
          </a:xfrm>
        </p:spPr>
        <p:txBody>
          <a:bodyPr wrap="square" anchor="ctr">
            <a:normAutofit/>
          </a:bodyPr>
          <a:lstStyle/>
          <a:p>
            <a:pPr marL="0" indent="0">
              <a:buNone/>
            </a:pPr>
            <a:r>
              <a:rPr lang="en-US"/>
              <a:t>Poll: Your BI Goals</a:t>
            </a:r>
          </a:p>
        </p:txBody>
      </p:sp>
      <p:pic>
        <p:nvPicPr>
          <p:cNvPr id="3" name="Picture 2" descr="Fork in rural forest road">
            <a:extLst>
              <a:ext uri="{FF2B5EF4-FFF2-40B4-BE49-F238E27FC236}">
                <a16:creationId xmlns:a16="http://schemas.microsoft.com/office/drawing/2014/main" id="{86E57AA3-F4F5-407B-BE51-3A288EB4E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35" y="1600200"/>
            <a:ext cx="6847929" cy="3886200"/>
          </a:xfrm>
          <a:prstGeom prst="rect">
            <a:avLst/>
          </a:prstGeom>
          <a:noFill/>
        </p:spPr>
      </p:pic>
    </p:spTree>
    <p:extLst>
      <p:ext uri="{BB962C8B-B14F-4D97-AF65-F5344CB8AC3E}">
        <p14:creationId xmlns:p14="http://schemas.microsoft.com/office/powerpoint/2010/main" val="3481476380"/>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xfrm>
            <a:off x="457200" y="1905000"/>
            <a:ext cx="8229600" cy="2743200"/>
          </a:xfrm>
        </p:spPr>
        <p:txBody>
          <a:bodyPr/>
          <a:lstStyle/>
          <a:p>
            <a:r>
              <a:rPr lang="en-US" sz="2800" dirty="0"/>
              <a:t>Please keep yourself muted</a:t>
            </a:r>
          </a:p>
          <a:p>
            <a:r>
              <a:rPr lang="en-US" sz="2800" dirty="0"/>
              <a:t>Use the chat box to ask questions</a:t>
            </a:r>
          </a:p>
          <a:p>
            <a:r>
              <a:rPr lang="en-US" sz="2800" dirty="0"/>
              <a:t>Feel free to take a break when needed</a:t>
            </a:r>
          </a:p>
          <a:p>
            <a:r>
              <a:rPr lang="en-US" sz="2800" dirty="0"/>
              <a:t>One 10-minute break in the middle</a:t>
            </a:r>
          </a:p>
          <a:p>
            <a:r>
              <a:rPr lang="en-US" sz="2800" dirty="0"/>
              <a:t>Make sure you have your </a:t>
            </a:r>
            <a:r>
              <a:rPr lang="en-US" sz="2800" b="1" dirty="0"/>
              <a:t>worksheets</a:t>
            </a:r>
            <a:r>
              <a:rPr lang="en-US" sz="2800" dirty="0"/>
              <a:t> handy!</a:t>
            </a:r>
          </a:p>
          <a:p>
            <a:pPr marL="0" indent="0">
              <a:buNone/>
            </a:pPr>
            <a:endParaRPr lang="en-US" sz="2800" dirty="0"/>
          </a:p>
        </p:txBody>
      </p:sp>
    </p:spTree>
    <p:extLst>
      <p:ext uri="{BB962C8B-B14F-4D97-AF65-F5344CB8AC3E}">
        <p14:creationId xmlns:p14="http://schemas.microsoft.com/office/powerpoint/2010/main" val="2280870729"/>
      </p:ext>
    </p:extLst>
  </p:cSld>
  <p:clrMapOvr>
    <a:masterClrMapping/>
  </p:clrMapOvr>
  <p:transitio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2"/>
                </a:solidFill>
                <a:latin typeface="+mj-lt"/>
              </a:rPr>
              <a:t>Your Impact Identity</a:t>
            </a:r>
          </a:p>
        </p:txBody>
      </p:sp>
      <p:sp>
        <p:nvSpPr>
          <p:cNvPr id="5" name="Text Placeholder 4"/>
          <p:cNvSpPr>
            <a:spLocks noGrp="1"/>
          </p:cNvSpPr>
          <p:nvPr>
            <p:ph type="body" idx="1"/>
          </p:nvPr>
        </p:nvSpPr>
        <p:spPr/>
        <p:txBody>
          <a:bodyPr/>
          <a:lstStyle/>
          <a:p>
            <a:endParaRPr lang="en-US" dirty="0">
              <a:solidFill>
                <a:schemeClr val="tx2">
                  <a:lumMod val="25000"/>
                </a:schemeClr>
              </a:solidFill>
              <a:latin typeface="+mj-lt"/>
            </a:endParaRPr>
          </a:p>
        </p:txBody>
      </p:sp>
    </p:spTree>
    <p:extLst>
      <p:ext uri="{BB962C8B-B14F-4D97-AF65-F5344CB8AC3E}">
        <p14:creationId xmlns:p14="http://schemas.microsoft.com/office/powerpoint/2010/main" val="1635646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30D-A33D-4342-9C93-DF2CBC8FA1EF}"/>
              </a:ext>
            </a:extLst>
          </p:cNvPr>
          <p:cNvSpPr>
            <a:spLocks noGrp="1"/>
          </p:cNvSpPr>
          <p:nvPr>
            <p:ph type="title"/>
          </p:nvPr>
        </p:nvSpPr>
        <p:spPr/>
        <p:txBody>
          <a:bodyPr/>
          <a:lstStyle/>
          <a:p>
            <a:r>
              <a:rPr lang="en-US" dirty="0">
                <a:ea typeface="ＭＳ Ｐゴシック"/>
              </a:rPr>
              <a:t>How to Maximize Your Broader Impacts</a:t>
            </a:r>
            <a:endParaRPr lang="en-US" dirty="0"/>
          </a:p>
        </p:txBody>
      </p:sp>
      <p:graphicFrame>
        <p:nvGraphicFramePr>
          <p:cNvPr id="18" name="Diagram 2">
            <a:extLst>
              <a:ext uri="{FF2B5EF4-FFF2-40B4-BE49-F238E27FC236}">
                <a16:creationId xmlns:a16="http://schemas.microsoft.com/office/drawing/2014/main" id="{8EA45746-607B-435F-814D-4A35588BEDFB}"/>
              </a:ext>
            </a:extLst>
          </p:cNvPr>
          <p:cNvGraphicFramePr/>
          <p:nvPr/>
        </p:nvGraphicFramePr>
        <p:xfrm>
          <a:off x="2209800" y="1752600"/>
          <a:ext cx="4648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a:extLst>
              <a:ext uri="{FF2B5EF4-FFF2-40B4-BE49-F238E27FC236}">
                <a16:creationId xmlns:a16="http://schemas.microsoft.com/office/drawing/2014/main" id="{12C1D30C-B4DB-477E-BFDD-66CC93B975E5}"/>
              </a:ext>
            </a:extLst>
          </p:cNvPr>
          <p:cNvSpPr txBox="1"/>
          <p:nvPr/>
        </p:nvSpPr>
        <p:spPr>
          <a:xfrm>
            <a:off x="457200" y="6185647"/>
            <a:ext cx="62215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ea typeface="ＭＳ Ｐゴシック"/>
                <a:cs typeface="Times New Roman"/>
              </a:rPr>
              <a:t>Source: Risien &amp; </a:t>
            </a:r>
            <a:r>
              <a:rPr lang="en-US" sz="2000" dirty="0" err="1">
                <a:latin typeface="Century Gothic"/>
                <a:ea typeface="ＭＳ Ｐゴシック"/>
                <a:cs typeface="Times New Roman"/>
              </a:rPr>
              <a:t>Storksdieck</a:t>
            </a:r>
            <a:r>
              <a:rPr lang="en-US" sz="2000" dirty="0">
                <a:latin typeface="Century Gothic"/>
                <a:ea typeface="ＭＳ Ｐゴシック"/>
                <a:cs typeface="Times New Roman"/>
              </a:rPr>
              <a:t>, 2018</a:t>
            </a:r>
            <a:endParaRPr lang="en-US" sz="2000">
              <a:latin typeface="Century Gothic"/>
              <a:ea typeface="ＭＳ Ｐゴシック"/>
            </a:endParaRPr>
          </a:p>
        </p:txBody>
      </p:sp>
    </p:spTree>
    <p:extLst>
      <p:ext uri="{BB962C8B-B14F-4D97-AF65-F5344CB8AC3E}">
        <p14:creationId xmlns:p14="http://schemas.microsoft.com/office/powerpoint/2010/main" val="969276376"/>
      </p:ext>
    </p:extLst>
  </p:cSld>
  <p:clrMapOvr>
    <a:masterClrMapping/>
  </p:clrMapOvr>
  <p:transitio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mage is a Venn diagram that displays three of the six overlapping identities that contribute to one's impact identity. The circles in the Venn diagram are labeled: Societal Needs, Scholarship and Research and Scientific Discipline. The point in the diagram where these identities overlap is labeled Your Broader Impacts." title="Your Broader Impacts"/>
          <p:cNvGraphicFramePr>
            <a:graphicFrameLocks noGrp="1"/>
          </p:cNvGraphicFramePr>
          <p:nvPr>
            <p:ph idx="1"/>
          </p:nvPr>
        </p:nvGraphicFramePr>
        <p:xfrm>
          <a:off x="0" y="857251"/>
          <a:ext cx="9144000"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descr="This arrow points to the location in this venn diagram where identities related to scientific discipline, scholarship and research, and societal needs overlap. This location is labeled Your Broader Impacts." title="Your Broader Impacts"/>
          <p:cNvCxnSpPr>
            <a:stCxn id="3" idx="1"/>
          </p:cNvCxnSpPr>
          <p:nvPr/>
        </p:nvCxnSpPr>
        <p:spPr>
          <a:xfrm flipH="1">
            <a:off x="4510455" y="2547048"/>
            <a:ext cx="1912326" cy="1224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422781" y="2193105"/>
            <a:ext cx="1959220" cy="707886"/>
          </a:xfrm>
          <a:prstGeom prst="rect">
            <a:avLst/>
          </a:prstGeom>
          <a:noFill/>
        </p:spPr>
        <p:txBody>
          <a:bodyPr wrap="square" rtlCol="0">
            <a:spAutoFit/>
          </a:bodyPr>
          <a:lstStyle/>
          <a:p>
            <a:pPr algn="ctr"/>
            <a:r>
              <a:rPr lang="en-US" sz="2000" b="1" dirty="0">
                <a:latin typeface="+mn-lt"/>
              </a:rPr>
              <a:t>Impact Identity</a:t>
            </a:r>
          </a:p>
        </p:txBody>
      </p:sp>
    </p:spTree>
    <p:extLst>
      <p:ext uri="{BB962C8B-B14F-4D97-AF65-F5344CB8AC3E}">
        <p14:creationId xmlns:p14="http://schemas.microsoft.com/office/powerpoint/2010/main" val="2156131985"/>
      </p:ext>
    </p:extLst>
  </p:cSld>
  <p:clrMapOvr>
    <a:masterClrMapping/>
  </p:clrMapOvr>
  <p:transitio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This image is a Venn diagram that displays six overlapping identities that contribute to one's impact identity. The circles in the Venn diagram are labeled: Personal Preferences, Capacities and Skills, Institutional Context, Societal Needs, Scholarship and Research and Scientific Discipline. The point in the diagram where all of the identities overlap is labeled Impact Identity." title="Your impact identity">
            <a:extLst>
              <a:ext uri="{FF2B5EF4-FFF2-40B4-BE49-F238E27FC236}">
                <a16:creationId xmlns:a16="http://schemas.microsoft.com/office/drawing/2014/main" id="{F7721BA1-D010-4646-A9EE-7AD91CB1931E}"/>
              </a:ext>
            </a:extLst>
          </p:cNvPr>
          <p:cNvGrpSpPr/>
          <p:nvPr/>
        </p:nvGrpSpPr>
        <p:grpSpPr>
          <a:xfrm>
            <a:off x="1323593" y="371093"/>
            <a:ext cx="6496812" cy="6496813"/>
            <a:chOff x="1323593" y="371093"/>
            <a:chExt cx="6496812" cy="6496813"/>
          </a:xfrm>
        </p:grpSpPr>
        <p:sp>
          <p:nvSpPr>
            <p:cNvPr id="19" name="Freeform: Shape 18">
              <a:extLst>
                <a:ext uri="{FF2B5EF4-FFF2-40B4-BE49-F238E27FC236}">
                  <a16:creationId xmlns:a16="http://schemas.microsoft.com/office/drawing/2014/main" id="{E3621B87-0DF8-440B-99BA-8E6A6644F235}"/>
                </a:ext>
              </a:extLst>
            </p:cNvPr>
            <p:cNvSpPr/>
            <p:nvPr/>
          </p:nvSpPr>
          <p:spPr>
            <a:xfrm>
              <a:off x="4373117" y="1895855"/>
              <a:ext cx="3447288" cy="3447288"/>
            </a:xfrm>
            <a:custGeom>
              <a:avLst/>
              <a:gdLst>
                <a:gd name="connsiteX0" fmla="*/ 0 w 3447288"/>
                <a:gd name="connsiteY0" fmla="*/ 1723644 h 3447288"/>
                <a:gd name="connsiteX1" fmla="*/ 1723644 w 3447288"/>
                <a:gd name="connsiteY1" fmla="*/ 0 h 3447288"/>
                <a:gd name="connsiteX2" fmla="*/ 3447288 w 3447288"/>
                <a:gd name="connsiteY2" fmla="*/ 1723644 h 3447288"/>
                <a:gd name="connsiteX3" fmla="*/ 1723644 w 3447288"/>
                <a:gd name="connsiteY3" fmla="*/ 3447288 h 3447288"/>
                <a:gd name="connsiteX4" fmla="*/ 0 w 3447288"/>
                <a:gd name="connsiteY4" fmla="*/ 1723644 h 344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288" h="3447288">
                  <a:moveTo>
                    <a:pt x="0" y="1723644"/>
                  </a:moveTo>
                  <a:cubicBezTo>
                    <a:pt x="0" y="771702"/>
                    <a:pt x="771702" y="0"/>
                    <a:pt x="1723644" y="0"/>
                  </a:cubicBezTo>
                  <a:cubicBezTo>
                    <a:pt x="2675586" y="0"/>
                    <a:pt x="3447288" y="771702"/>
                    <a:pt x="3447288" y="1723644"/>
                  </a:cubicBezTo>
                  <a:cubicBezTo>
                    <a:pt x="3447288" y="2675586"/>
                    <a:pt x="2675586" y="3447288"/>
                    <a:pt x="1723644" y="3447288"/>
                  </a:cubicBezTo>
                  <a:cubicBezTo>
                    <a:pt x="771702" y="3447288"/>
                    <a:pt x="0" y="2675586"/>
                    <a:pt x="0" y="1723644"/>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1856233" tIns="397764" rIns="265175" bIns="397764" numCol="1" spcCol="1270" anchor="ctr" anchorCtr="0">
              <a:noAutofit/>
            </a:bodyPr>
            <a:lstStyle/>
            <a:p>
              <a:pPr marL="0" lvl="0" indent="0" algn="ctr" defTabSz="1022350">
                <a:lnSpc>
                  <a:spcPct val="90000"/>
                </a:lnSpc>
                <a:spcBef>
                  <a:spcPct val="0"/>
                </a:spcBef>
                <a:spcAft>
                  <a:spcPct val="35000"/>
                </a:spcAft>
                <a:buNone/>
              </a:pPr>
              <a:r>
                <a:rPr lang="en-US" sz="2300" kern="1200" dirty="0"/>
                <a:t>Societal Needs</a:t>
              </a:r>
            </a:p>
          </p:txBody>
        </p:sp>
        <p:sp>
          <p:nvSpPr>
            <p:cNvPr id="20" name="Freeform: Shape 19">
              <a:extLst>
                <a:ext uri="{FF2B5EF4-FFF2-40B4-BE49-F238E27FC236}">
                  <a16:creationId xmlns:a16="http://schemas.microsoft.com/office/drawing/2014/main" id="{02E50E2A-9C4C-4FD8-90AB-6F18FB6E74F7}"/>
                </a:ext>
              </a:extLst>
            </p:cNvPr>
            <p:cNvSpPr/>
            <p:nvPr/>
          </p:nvSpPr>
          <p:spPr>
            <a:xfrm>
              <a:off x="2848355" y="3420618"/>
              <a:ext cx="3447288" cy="3447288"/>
            </a:xfrm>
            <a:custGeom>
              <a:avLst/>
              <a:gdLst>
                <a:gd name="connsiteX0" fmla="*/ 0 w 3447288"/>
                <a:gd name="connsiteY0" fmla="*/ 1723644 h 3447288"/>
                <a:gd name="connsiteX1" fmla="*/ 1723644 w 3447288"/>
                <a:gd name="connsiteY1" fmla="*/ 0 h 3447288"/>
                <a:gd name="connsiteX2" fmla="*/ 3447288 w 3447288"/>
                <a:gd name="connsiteY2" fmla="*/ 1723644 h 3447288"/>
                <a:gd name="connsiteX3" fmla="*/ 1723644 w 3447288"/>
                <a:gd name="connsiteY3" fmla="*/ 3447288 h 3447288"/>
                <a:gd name="connsiteX4" fmla="*/ 0 w 3447288"/>
                <a:gd name="connsiteY4" fmla="*/ 1723644 h 344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288" h="3447288">
                  <a:moveTo>
                    <a:pt x="0" y="1723644"/>
                  </a:moveTo>
                  <a:cubicBezTo>
                    <a:pt x="0" y="771702"/>
                    <a:pt x="771702" y="0"/>
                    <a:pt x="1723644" y="0"/>
                  </a:cubicBezTo>
                  <a:cubicBezTo>
                    <a:pt x="2675586" y="0"/>
                    <a:pt x="3447288" y="771702"/>
                    <a:pt x="3447288" y="1723644"/>
                  </a:cubicBezTo>
                  <a:cubicBezTo>
                    <a:pt x="3447288" y="2675586"/>
                    <a:pt x="2675586" y="3447288"/>
                    <a:pt x="1723644" y="3447288"/>
                  </a:cubicBezTo>
                  <a:cubicBezTo>
                    <a:pt x="771702" y="3447288"/>
                    <a:pt x="0" y="2675586"/>
                    <a:pt x="0" y="1723644"/>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97764" tIns="1889378" rIns="397764" bIns="464059" numCol="1" spcCol="1270" anchor="ctr" anchorCtr="0">
              <a:noAutofit/>
            </a:bodyPr>
            <a:lstStyle/>
            <a:p>
              <a:pPr marL="0" lvl="0" indent="0" algn="ctr" defTabSz="1022350">
                <a:lnSpc>
                  <a:spcPct val="90000"/>
                </a:lnSpc>
                <a:spcBef>
                  <a:spcPct val="0"/>
                </a:spcBef>
                <a:spcAft>
                  <a:spcPct val="35000"/>
                </a:spcAft>
                <a:buNone/>
              </a:pPr>
              <a:r>
                <a:rPr lang="en-US" sz="2300" kern="1200" dirty="0"/>
                <a:t>Scholarship &amp; Research</a:t>
              </a:r>
            </a:p>
          </p:txBody>
        </p:sp>
        <p:sp>
          <p:nvSpPr>
            <p:cNvPr id="21" name="Freeform: Shape 20">
              <a:extLst>
                <a:ext uri="{FF2B5EF4-FFF2-40B4-BE49-F238E27FC236}">
                  <a16:creationId xmlns:a16="http://schemas.microsoft.com/office/drawing/2014/main" id="{3043B120-B322-4855-A4A3-4DB48B7DFC82}"/>
                </a:ext>
              </a:extLst>
            </p:cNvPr>
            <p:cNvSpPr/>
            <p:nvPr/>
          </p:nvSpPr>
          <p:spPr>
            <a:xfrm>
              <a:off x="1323593" y="1895855"/>
              <a:ext cx="3447288" cy="3447288"/>
            </a:xfrm>
            <a:custGeom>
              <a:avLst/>
              <a:gdLst>
                <a:gd name="connsiteX0" fmla="*/ 0 w 3447288"/>
                <a:gd name="connsiteY0" fmla="*/ 1723644 h 3447288"/>
                <a:gd name="connsiteX1" fmla="*/ 1723644 w 3447288"/>
                <a:gd name="connsiteY1" fmla="*/ 0 h 3447288"/>
                <a:gd name="connsiteX2" fmla="*/ 3447288 w 3447288"/>
                <a:gd name="connsiteY2" fmla="*/ 1723644 h 3447288"/>
                <a:gd name="connsiteX3" fmla="*/ 1723644 w 3447288"/>
                <a:gd name="connsiteY3" fmla="*/ 3447288 h 3447288"/>
                <a:gd name="connsiteX4" fmla="*/ 0 w 3447288"/>
                <a:gd name="connsiteY4" fmla="*/ 1723644 h 344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288" h="3447288">
                  <a:moveTo>
                    <a:pt x="0" y="1723644"/>
                  </a:moveTo>
                  <a:cubicBezTo>
                    <a:pt x="0" y="771702"/>
                    <a:pt x="771702" y="0"/>
                    <a:pt x="1723644" y="0"/>
                  </a:cubicBezTo>
                  <a:cubicBezTo>
                    <a:pt x="2675586" y="0"/>
                    <a:pt x="3447288" y="771702"/>
                    <a:pt x="3447288" y="1723644"/>
                  </a:cubicBezTo>
                  <a:cubicBezTo>
                    <a:pt x="3447288" y="2675586"/>
                    <a:pt x="2675586" y="3447288"/>
                    <a:pt x="1723644" y="3447288"/>
                  </a:cubicBezTo>
                  <a:cubicBezTo>
                    <a:pt x="771702" y="3447288"/>
                    <a:pt x="0" y="2675586"/>
                    <a:pt x="0" y="172364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265176" tIns="397764" rIns="1856232" bIns="397764" numCol="1" spcCol="1270" anchor="ctr" anchorCtr="0">
              <a:noAutofit/>
            </a:bodyPr>
            <a:lstStyle/>
            <a:p>
              <a:pPr marL="0" lvl="0" indent="0" algn="ctr" defTabSz="1022350">
                <a:lnSpc>
                  <a:spcPct val="90000"/>
                </a:lnSpc>
                <a:spcBef>
                  <a:spcPct val="0"/>
                </a:spcBef>
                <a:spcAft>
                  <a:spcPct val="35000"/>
                </a:spcAft>
                <a:buNone/>
              </a:pPr>
              <a:r>
                <a:rPr lang="en-US" sz="2300" kern="1200" dirty="0"/>
                <a:t>Scientific Discipline</a:t>
              </a:r>
            </a:p>
          </p:txBody>
        </p:sp>
        <p:sp>
          <p:nvSpPr>
            <p:cNvPr id="18" name="Freeform: Shape 17">
              <a:extLst>
                <a:ext uri="{FF2B5EF4-FFF2-40B4-BE49-F238E27FC236}">
                  <a16:creationId xmlns:a16="http://schemas.microsoft.com/office/drawing/2014/main" id="{F626A6E5-6FB7-428E-9245-A686C339B65F}"/>
                </a:ext>
              </a:extLst>
            </p:cNvPr>
            <p:cNvSpPr/>
            <p:nvPr/>
          </p:nvSpPr>
          <p:spPr>
            <a:xfrm>
              <a:off x="2848355" y="371093"/>
              <a:ext cx="3447288" cy="3447288"/>
            </a:xfrm>
            <a:custGeom>
              <a:avLst/>
              <a:gdLst>
                <a:gd name="connsiteX0" fmla="*/ 0 w 3447288"/>
                <a:gd name="connsiteY0" fmla="*/ 1723644 h 3447288"/>
                <a:gd name="connsiteX1" fmla="*/ 1723644 w 3447288"/>
                <a:gd name="connsiteY1" fmla="*/ 0 h 3447288"/>
                <a:gd name="connsiteX2" fmla="*/ 3447288 w 3447288"/>
                <a:gd name="connsiteY2" fmla="*/ 1723644 h 3447288"/>
                <a:gd name="connsiteX3" fmla="*/ 1723644 w 3447288"/>
                <a:gd name="connsiteY3" fmla="*/ 3447288 h 3447288"/>
                <a:gd name="connsiteX4" fmla="*/ 0 w 3447288"/>
                <a:gd name="connsiteY4" fmla="*/ 1723644 h 344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7288" h="3447288">
                  <a:moveTo>
                    <a:pt x="0" y="1723644"/>
                  </a:moveTo>
                  <a:cubicBezTo>
                    <a:pt x="0" y="771702"/>
                    <a:pt x="771702" y="0"/>
                    <a:pt x="1723644" y="0"/>
                  </a:cubicBezTo>
                  <a:cubicBezTo>
                    <a:pt x="2675586" y="0"/>
                    <a:pt x="3447288" y="771702"/>
                    <a:pt x="3447288" y="1723644"/>
                  </a:cubicBezTo>
                  <a:cubicBezTo>
                    <a:pt x="3447288" y="2675586"/>
                    <a:pt x="2675586" y="3447288"/>
                    <a:pt x="1723644" y="3447288"/>
                  </a:cubicBezTo>
                  <a:cubicBezTo>
                    <a:pt x="771702" y="3447288"/>
                    <a:pt x="0" y="2675586"/>
                    <a:pt x="0" y="172364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97764" tIns="464058" rIns="397764" bIns="1889379" numCol="1" spcCol="1270" anchor="ctr" anchorCtr="0">
              <a:noAutofit/>
            </a:bodyPr>
            <a:lstStyle/>
            <a:p>
              <a:pPr marL="0" lvl="0" indent="0" algn="ctr" defTabSz="1244600">
                <a:lnSpc>
                  <a:spcPct val="90000"/>
                </a:lnSpc>
                <a:spcBef>
                  <a:spcPct val="0"/>
                </a:spcBef>
                <a:spcAft>
                  <a:spcPct val="35000"/>
                </a:spcAft>
                <a:buNone/>
              </a:pPr>
              <a:r>
                <a:rPr lang="en-US" sz="2800" b="1" kern="1200" dirty="0"/>
                <a:t>Personal Preferences</a:t>
              </a:r>
            </a:p>
          </p:txBody>
        </p:sp>
      </p:grpSp>
      <p:sp>
        <p:nvSpPr>
          <p:cNvPr id="12" name="TextBox 11"/>
          <p:cNvSpPr txBox="1"/>
          <p:nvPr/>
        </p:nvSpPr>
        <p:spPr>
          <a:xfrm>
            <a:off x="5544312" y="6486907"/>
            <a:ext cx="3599688" cy="307777"/>
          </a:xfrm>
          <a:prstGeom prst="rect">
            <a:avLst/>
          </a:prstGeom>
          <a:noFill/>
        </p:spPr>
        <p:txBody>
          <a:bodyPr wrap="square" rtlCol="0">
            <a:spAutoFit/>
          </a:bodyPr>
          <a:lstStyle/>
          <a:p>
            <a:r>
              <a:rPr lang="en-US" sz="1400" dirty="0">
                <a:latin typeface="+mn-lt"/>
              </a:rPr>
              <a:t>Adapted from </a:t>
            </a:r>
            <a:r>
              <a:rPr lang="en-US" sz="1400" dirty="0" err="1">
                <a:latin typeface="+mn-lt"/>
              </a:rPr>
              <a:t>Risien</a:t>
            </a:r>
            <a:r>
              <a:rPr lang="en-US" sz="1400" dirty="0">
                <a:latin typeface="+mn-lt"/>
              </a:rPr>
              <a:t> &amp; </a:t>
            </a:r>
            <a:r>
              <a:rPr lang="en-US" sz="1400" dirty="0" err="1">
                <a:latin typeface="+mn-lt"/>
              </a:rPr>
              <a:t>Storksdiek</a:t>
            </a:r>
            <a:r>
              <a:rPr lang="en-US" sz="1400" dirty="0">
                <a:latin typeface="+mn-lt"/>
              </a:rPr>
              <a:t>, 2018</a:t>
            </a:r>
          </a:p>
        </p:txBody>
      </p:sp>
    </p:spTree>
    <p:extLst>
      <p:ext uri="{BB962C8B-B14F-4D97-AF65-F5344CB8AC3E}">
        <p14:creationId xmlns:p14="http://schemas.microsoft.com/office/powerpoint/2010/main" val="2070210621"/>
      </p:ext>
    </p:extLst>
  </p:cSld>
  <p:clrMapOvr>
    <a:masterClrMapping/>
  </p:clrMapOvr>
  <p:transition spd="med">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descr="This image is a Venn diagram that displays six overlapping identities that contribute to one's impact identity. The circles in the Venn diagram are labeled: Personal Preferences, Capacities and Skills, Institutional Context, Societal Needs, Scholarship and Research and Scientific Discipline. The point in the diagram where all of the identities overlap is labeled Impact Identity." title="Your impact identity">
            <a:extLst>
              <a:ext uri="{FF2B5EF4-FFF2-40B4-BE49-F238E27FC236}">
                <a16:creationId xmlns:a16="http://schemas.microsoft.com/office/drawing/2014/main" id="{CC03CC41-329C-47C9-BAAB-93810AD3808F}"/>
              </a:ext>
            </a:extLst>
          </p:cNvPr>
          <p:cNvGrpSpPr/>
          <p:nvPr/>
        </p:nvGrpSpPr>
        <p:grpSpPr>
          <a:xfrm>
            <a:off x="0" y="353785"/>
            <a:ext cx="9144000" cy="6531429"/>
            <a:chOff x="0" y="353785"/>
            <a:chExt cx="9144000" cy="6531429"/>
          </a:xfrm>
        </p:grpSpPr>
        <p:sp>
          <p:nvSpPr>
            <p:cNvPr id="28" name="Oval 27">
              <a:extLst>
                <a:ext uri="{FF2B5EF4-FFF2-40B4-BE49-F238E27FC236}">
                  <a16:creationId xmlns:a16="http://schemas.microsoft.com/office/drawing/2014/main" id="{EE0FF6B7-238D-4B10-980D-F5B2DAC2864E}"/>
                </a:ext>
              </a:extLst>
            </p:cNvPr>
            <p:cNvSpPr/>
            <p:nvPr/>
          </p:nvSpPr>
          <p:spPr>
            <a:xfrm>
              <a:off x="3428999" y="2215242"/>
              <a:ext cx="2286000" cy="2286000"/>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29" name="Freeform: Shape 28">
              <a:extLst>
                <a:ext uri="{FF2B5EF4-FFF2-40B4-BE49-F238E27FC236}">
                  <a16:creationId xmlns:a16="http://schemas.microsoft.com/office/drawing/2014/main" id="{9880FC41-35D9-44E6-8F99-7A34DEEB8086}"/>
                </a:ext>
              </a:extLst>
            </p:cNvPr>
            <p:cNvSpPr/>
            <p:nvPr/>
          </p:nvSpPr>
          <p:spPr>
            <a:xfrm>
              <a:off x="3246119" y="353785"/>
              <a:ext cx="2651760" cy="1534885"/>
            </a:xfrm>
            <a:custGeom>
              <a:avLst/>
              <a:gdLst>
                <a:gd name="connsiteX0" fmla="*/ 0 w 2651760"/>
                <a:gd name="connsiteY0" fmla="*/ 0 h 1534885"/>
                <a:gd name="connsiteX1" fmla="*/ 2651760 w 2651760"/>
                <a:gd name="connsiteY1" fmla="*/ 0 h 1534885"/>
                <a:gd name="connsiteX2" fmla="*/ 2651760 w 2651760"/>
                <a:gd name="connsiteY2" fmla="*/ 1534885 h 1534885"/>
                <a:gd name="connsiteX3" fmla="*/ 0 w 2651760"/>
                <a:gd name="connsiteY3" fmla="*/ 1534885 h 1534885"/>
                <a:gd name="connsiteX4" fmla="*/ 0 w 2651760"/>
                <a:gd name="connsiteY4" fmla="*/ 0 h 1534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1534885">
                  <a:moveTo>
                    <a:pt x="0" y="0"/>
                  </a:moveTo>
                  <a:lnTo>
                    <a:pt x="2651760" y="0"/>
                  </a:lnTo>
                  <a:lnTo>
                    <a:pt x="2651760" y="1534885"/>
                  </a:lnTo>
                  <a:lnTo>
                    <a:pt x="0" y="1534885"/>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Personal Preferences</a:t>
              </a:r>
            </a:p>
          </p:txBody>
        </p:sp>
        <p:sp>
          <p:nvSpPr>
            <p:cNvPr id="31" name="Freeform: Shape 30">
              <a:extLst>
                <a:ext uri="{FF2B5EF4-FFF2-40B4-BE49-F238E27FC236}">
                  <a16:creationId xmlns:a16="http://schemas.microsoft.com/office/drawing/2014/main" id="{6B6849C7-6EF4-47B7-B6C6-14B20C411A6A}"/>
                </a:ext>
              </a:extLst>
            </p:cNvPr>
            <p:cNvSpPr/>
            <p:nvPr/>
          </p:nvSpPr>
          <p:spPr>
            <a:xfrm>
              <a:off x="6766560" y="2378528"/>
              <a:ext cx="2377440" cy="1665514"/>
            </a:xfrm>
            <a:custGeom>
              <a:avLst/>
              <a:gdLst>
                <a:gd name="connsiteX0" fmla="*/ 0 w 2377440"/>
                <a:gd name="connsiteY0" fmla="*/ 0 h 1665514"/>
                <a:gd name="connsiteX1" fmla="*/ 2377440 w 2377440"/>
                <a:gd name="connsiteY1" fmla="*/ 0 h 1665514"/>
                <a:gd name="connsiteX2" fmla="*/ 2377440 w 2377440"/>
                <a:gd name="connsiteY2" fmla="*/ 1665514 h 1665514"/>
                <a:gd name="connsiteX3" fmla="*/ 0 w 2377440"/>
                <a:gd name="connsiteY3" fmla="*/ 1665514 h 1665514"/>
                <a:gd name="connsiteX4" fmla="*/ 0 w 2377440"/>
                <a:gd name="connsiteY4" fmla="*/ 0 h 166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1665514">
                  <a:moveTo>
                    <a:pt x="0" y="0"/>
                  </a:moveTo>
                  <a:lnTo>
                    <a:pt x="2377440" y="0"/>
                  </a:lnTo>
                  <a:lnTo>
                    <a:pt x="2377440" y="1665514"/>
                  </a:lnTo>
                  <a:lnTo>
                    <a:pt x="0" y="166551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Capacities and Skills</a:t>
              </a:r>
            </a:p>
          </p:txBody>
        </p:sp>
        <p:sp>
          <p:nvSpPr>
            <p:cNvPr id="32" name="Oval 31">
              <a:extLst>
                <a:ext uri="{FF2B5EF4-FFF2-40B4-BE49-F238E27FC236}">
                  <a16:creationId xmlns:a16="http://schemas.microsoft.com/office/drawing/2014/main" id="{FD072DD9-9769-4302-A643-F40E812CBBF1}"/>
                </a:ext>
              </a:extLst>
            </p:cNvPr>
            <p:cNvSpPr/>
            <p:nvPr/>
          </p:nvSpPr>
          <p:spPr>
            <a:xfrm>
              <a:off x="3966667" y="3869653"/>
              <a:ext cx="2286000" cy="2286000"/>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33" name="Freeform: Shape 32">
              <a:extLst>
                <a:ext uri="{FF2B5EF4-FFF2-40B4-BE49-F238E27FC236}">
                  <a16:creationId xmlns:a16="http://schemas.microsoft.com/office/drawing/2014/main" id="{76320BC9-5777-4E73-8CA7-0C1820A3E98B}"/>
                </a:ext>
              </a:extLst>
            </p:cNvPr>
            <p:cNvSpPr/>
            <p:nvPr/>
          </p:nvSpPr>
          <p:spPr>
            <a:xfrm>
              <a:off x="6400799" y="5219700"/>
              <a:ext cx="2377440" cy="1665514"/>
            </a:xfrm>
            <a:custGeom>
              <a:avLst/>
              <a:gdLst>
                <a:gd name="connsiteX0" fmla="*/ 0 w 2377440"/>
                <a:gd name="connsiteY0" fmla="*/ 0 h 1665514"/>
                <a:gd name="connsiteX1" fmla="*/ 2377440 w 2377440"/>
                <a:gd name="connsiteY1" fmla="*/ 0 h 1665514"/>
                <a:gd name="connsiteX2" fmla="*/ 2377440 w 2377440"/>
                <a:gd name="connsiteY2" fmla="*/ 1665514 h 1665514"/>
                <a:gd name="connsiteX3" fmla="*/ 0 w 2377440"/>
                <a:gd name="connsiteY3" fmla="*/ 1665514 h 1665514"/>
                <a:gd name="connsiteX4" fmla="*/ 0 w 2377440"/>
                <a:gd name="connsiteY4" fmla="*/ 0 h 166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1665514">
                  <a:moveTo>
                    <a:pt x="0" y="0"/>
                  </a:moveTo>
                  <a:lnTo>
                    <a:pt x="2377440" y="0"/>
                  </a:lnTo>
                  <a:lnTo>
                    <a:pt x="2377440" y="1665514"/>
                  </a:lnTo>
                  <a:lnTo>
                    <a:pt x="0" y="166551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Societal Needs</a:t>
              </a:r>
            </a:p>
          </p:txBody>
        </p:sp>
        <p:sp>
          <p:nvSpPr>
            <p:cNvPr id="34" name="Oval 33">
              <a:extLst>
                <a:ext uri="{FF2B5EF4-FFF2-40B4-BE49-F238E27FC236}">
                  <a16:creationId xmlns:a16="http://schemas.microsoft.com/office/drawing/2014/main" id="{1593CA52-AB71-425D-BD04-E538D54D95C2}"/>
                </a:ext>
              </a:extLst>
            </p:cNvPr>
            <p:cNvSpPr/>
            <p:nvPr/>
          </p:nvSpPr>
          <p:spPr>
            <a:xfrm>
              <a:off x="2891332" y="3869653"/>
              <a:ext cx="2286000" cy="2286000"/>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35" name="Freeform: Shape 34">
              <a:extLst>
                <a:ext uri="{FF2B5EF4-FFF2-40B4-BE49-F238E27FC236}">
                  <a16:creationId xmlns:a16="http://schemas.microsoft.com/office/drawing/2014/main" id="{818FE5FB-BFB5-4F25-B7E4-0867094475D2}"/>
                </a:ext>
              </a:extLst>
            </p:cNvPr>
            <p:cNvSpPr/>
            <p:nvPr/>
          </p:nvSpPr>
          <p:spPr>
            <a:xfrm>
              <a:off x="365759" y="5219700"/>
              <a:ext cx="2377440" cy="1665514"/>
            </a:xfrm>
            <a:custGeom>
              <a:avLst/>
              <a:gdLst>
                <a:gd name="connsiteX0" fmla="*/ 0 w 2377440"/>
                <a:gd name="connsiteY0" fmla="*/ 0 h 1665514"/>
                <a:gd name="connsiteX1" fmla="*/ 2377440 w 2377440"/>
                <a:gd name="connsiteY1" fmla="*/ 0 h 1665514"/>
                <a:gd name="connsiteX2" fmla="*/ 2377440 w 2377440"/>
                <a:gd name="connsiteY2" fmla="*/ 1665514 h 1665514"/>
                <a:gd name="connsiteX3" fmla="*/ 0 w 2377440"/>
                <a:gd name="connsiteY3" fmla="*/ 1665514 h 1665514"/>
                <a:gd name="connsiteX4" fmla="*/ 0 w 2377440"/>
                <a:gd name="connsiteY4" fmla="*/ 0 h 166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1665514">
                  <a:moveTo>
                    <a:pt x="0" y="0"/>
                  </a:moveTo>
                  <a:lnTo>
                    <a:pt x="2377440" y="0"/>
                  </a:lnTo>
                  <a:lnTo>
                    <a:pt x="2377440" y="1665514"/>
                  </a:lnTo>
                  <a:lnTo>
                    <a:pt x="0" y="166551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Scholarship &amp; Research</a:t>
              </a:r>
            </a:p>
          </p:txBody>
        </p:sp>
        <p:sp>
          <p:nvSpPr>
            <p:cNvPr id="36" name="Oval 35">
              <a:extLst>
                <a:ext uri="{FF2B5EF4-FFF2-40B4-BE49-F238E27FC236}">
                  <a16:creationId xmlns:a16="http://schemas.microsoft.com/office/drawing/2014/main" id="{F38A8780-32CD-41C0-BACD-A21A5F24FBF3}"/>
                </a:ext>
              </a:extLst>
            </p:cNvPr>
            <p:cNvSpPr/>
            <p:nvPr/>
          </p:nvSpPr>
          <p:spPr>
            <a:xfrm>
              <a:off x="2559405" y="2846832"/>
              <a:ext cx="2286000" cy="2286000"/>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37" name="Freeform: Shape 36">
              <a:extLst>
                <a:ext uri="{FF2B5EF4-FFF2-40B4-BE49-F238E27FC236}">
                  <a16:creationId xmlns:a16="http://schemas.microsoft.com/office/drawing/2014/main" id="{F92D394F-1988-4708-B549-DA4B67FBD9A9}"/>
                </a:ext>
              </a:extLst>
            </p:cNvPr>
            <p:cNvSpPr/>
            <p:nvPr/>
          </p:nvSpPr>
          <p:spPr>
            <a:xfrm>
              <a:off x="0" y="2378528"/>
              <a:ext cx="2377440" cy="1665514"/>
            </a:xfrm>
            <a:custGeom>
              <a:avLst/>
              <a:gdLst>
                <a:gd name="connsiteX0" fmla="*/ 0 w 2377440"/>
                <a:gd name="connsiteY0" fmla="*/ 0 h 1665514"/>
                <a:gd name="connsiteX1" fmla="*/ 2377440 w 2377440"/>
                <a:gd name="connsiteY1" fmla="*/ 0 h 1665514"/>
                <a:gd name="connsiteX2" fmla="*/ 2377440 w 2377440"/>
                <a:gd name="connsiteY2" fmla="*/ 1665514 h 1665514"/>
                <a:gd name="connsiteX3" fmla="*/ 0 w 2377440"/>
                <a:gd name="connsiteY3" fmla="*/ 1665514 h 1665514"/>
                <a:gd name="connsiteX4" fmla="*/ 0 w 2377440"/>
                <a:gd name="connsiteY4" fmla="*/ 0 h 1665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440" h="1665514">
                  <a:moveTo>
                    <a:pt x="0" y="0"/>
                  </a:moveTo>
                  <a:lnTo>
                    <a:pt x="2377440" y="0"/>
                  </a:lnTo>
                  <a:lnTo>
                    <a:pt x="2377440" y="1665514"/>
                  </a:lnTo>
                  <a:lnTo>
                    <a:pt x="0" y="166551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kern="1200" dirty="0"/>
                <a:t>Scientific Discipline</a:t>
              </a:r>
            </a:p>
          </p:txBody>
        </p:sp>
        <p:sp>
          <p:nvSpPr>
            <p:cNvPr id="30" name="Oval 29">
              <a:extLst>
                <a:ext uri="{FF2B5EF4-FFF2-40B4-BE49-F238E27FC236}">
                  <a16:creationId xmlns:a16="http://schemas.microsoft.com/office/drawing/2014/main" id="{506E2A61-267D-4EC3-B88B-5995251C2935}"/>
                </a:ext>
              </a:extLst>
            </p:cNvPr>
            <p:cNvSpPr/>
            <p:nvPr/>
          </p:nvSpPr>
          <p:spPr>
            <a:xfrm>
              <a:off x="4298594" y="2846832"/>
              <a:ext cx="2286000" cy="2286000"/>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grpSp>
      <p:sp>
        <p:nvSpPr>
          <p:cNvPr id="12" name="TextBox 11"/>
          <p:cNvSpPr txBox="1"/>
          <p:nvPr/>
        </p:nvSpPr>
        <p:spPr>
          <a:xfrm>
            <a:off x="5181600" y="6532480"/>
            <a:ext cx="4264856" cy="338554"/>
          </a:xfrm>
          <a:prstGeom prst="rect">
            <a:avLst/>
          </a:prstGeom>
          <a:noFill/>
        </p:spPr>
        <p:txBody>
          <a:bodyPr wrap="square" rtlCol="0">
            <a:spAutoFit/>
          </a:bodyPr>
          <a:lstStyle/>
          <a:p>
            <a:r>
              <a:rPr lang="en-US" sz="1600" dirty="0">
                <a:latin typeface="+mn-lt"/>
              </a:rPr>
              <a:t>Adapted from </a:t>
            </a:r>
            <a:r>
              <a:rPr lang="en-US" sz="1600" dirty="0" err="1">
                <a:latin typeface="+mn-lt"/>
              </a:rPr>
              <a:t>Risien</a:t>
            </a:r>
            <a:r>
              <a:rPr lang="en-US" sz="1600" dirty="0">
                <a:latin typeface="+mn-lt"/>
              </a:rPr>
              <a:t> &amp; </a:t>
            </a:r>
            <a:r>
              <a:rPr lang="en-US" sz="1600" dirty="0" err="1">
                <a:latin typeface="+mn-lt"/>
              </a:rPr>
              <a:t>Storksdiek</a:t>
            </a:r>
            <a:r>
              <a:rPr lang="en-US" sz="1600" dirty="0">
                <a:latin typeface="+mn-lt"/>
              </a:rPr>
              <a:t>, 2018</a:t>
            </a:r>
          </a:p>
        </p:txBody>
      </p:sp>
    </p:spTree>
    <p:extLst>
      <p:ext uri="{BB962C8B-B14F-4D97-AF65-F5344CB8AC3E}">
        <p14:creationId xmlns:p14="http://schemas.microsoft.com/office/powerpoint/2010/main" val="1881524813"/>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 Venn diagram that displays six overlapping identities that contribute to one's impact identity. The circles in the Venn diagram are labeled: Personal Preferences, Capacities and Skills, Institutional Context, Societal Needs, Scholarship and Research and Scientific Discipline. The point in the diagram where all of the identities overlap is labeled Impact Identity." title="Your impact identity">
            <a:extLst>
              <a:ext uri="{FF2B5EF4-FFF2-40B4-BE49-F238E27FC236}">
                <a16:creationId xmlns:a16="http://schemas.microsoft.com/office/drawing/2014/main" id="{29FA4F6E-2D1D-4A95-A2DD-AC034409DE44}"/>
              </a:ext>
            </a:extLst>
          </p:cNvPr>
          <p:cNvGrpSpPr/>
          <p:nvPr/>
        </p:nvGrpSpPr>
        <p:grpSpPr>
          <a:xfrm>
            <a:off x="312610" y="304800"/>
            <a:ext cx="8518778" cy="6629400"/>
            <a:chOff x="312610" y="304800"/>
            <a:chExt cx="8518778" cy="6629400"/>
          </a:xfrm>
        </p:grpSpPr>
        <p:sp>
          <p:nvSpPr>
            <p:cNvPr id="3" name="Oval 2">
              <a:extLst>
                <a:ext uri="{FF2B5EF4-FFF2-40B4-BE49-F238E27FC236}">
                  <a16:creationId xmlns:a16="http://schemas.microsoft.com/office/drawing/2014/main" id="{B7F7142C-6067-4B43-809B-231E18CD4012}"/>
                </a:ext>
              </a:extLst>
            </p:cNvPr>
            <p:cNvSpPr/>
            <p:nvPr/>
          </p:nvSpPr>
          <p:spPr>
            <a:xfrm>
              <a:off x="3549746" y="1830887"/>
              <a:ext cx="2044506" cy="204450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6" name="Freeform: Shape 5">
              <a:extLst>
                <a:ext uri="{FF2B5EF4-FFF2-40B4-BE49-F238E27FC236}">
                  <a16:creationId xmlns:a16="http://schemas.microsoft.com/office/drawing/2014/main" id="{C6164533-78A4-4A02-BF23-38A0A27B609B}"/>
                </a:ext>
              </a:extLst>
            </p:cNvPr>
            <p:cNvSpPr/>
            <p:nvPr/>
          </p:nvSpPr>
          <p:spPr>
            <a:xfrm>
              <a:off x="3294183" y="304800"/>
              <a:ext cx="2555633" cy="1392174"/>
            </a:xfrm>
            <a:custGeom>
              <a:avLst/>
              <a:gdLst>
                <a:gd name="connsiteX0" fmla="*/ 0 w 2555633"/>
                <a:gd name="connsiteY0" fmla="*/ 0 h 1392174"/>
                <a:gd name="connsiteX1" fmla="*/ 2555633 w 2555633"/>
                <a:gd name="connsiteY1" fmla="*/ 0 h 1392174"/>
                <a:gd name="connsiteX2" fmla="*/ 2555633 w 2555633"/>
                <a:gd name="connsiteY2" fmla="*/ 1392174 h 1392174"/>
                <a:gd name="connsiteX3" fmla="*/ 0 w 2555633"/>
                <a:gd name="connsiteY3" fmla="*/ 1392174 h 1392174"/>
                <a:gd name="connsiteX4" fmla="*/ 0 w 2555633"/>
                <a:gd name="connsiteY4" fmla="*/ 0 h 139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33" h="1392174">
                  <a:moveTo>
                    <a:pt x="0" y="0"/>
                  </a:moveTo>
                  <a:lnTo>
                    <a:pt x="2555633" y="0"/>
                  </a:lnTo>
                  <a:lnTo>
                    <a:pt x="2555633" y="1392174"/>
                  </a:lnTo>
                  <a:lnTo>
                    <a:pt x="0" y="139217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Personal Preferences</a:t>
              </a:r>
            </a:p>
          </p:txBody>
        </p:sp>
        <p:sp>
          <p:nvSpPr>
            <p:cNvPr id="8" name="Oval 7">
              <a:extLst>
                <a:ext uri="{FF2B5EF4-FFF2-40B4-BE49-F238E27FC236}">
                  <a16:creationId xmlns:a16="http://schemas.microsoft.com/office/drawing/2014/main" id="{337956CF-62DC-4010-8458-BE2D019690B4}"/>
                </a:ext>
              </a:extLst>
            </p:cNvPr>
            <p:cNvSpPr/>
            <p:nvPr/>
          </p:nvSpPr>
          <p:spPr>
            <a:xfrm>
              <a:off x="4213359" y="2214067"/>
              <a:ext cx="2044506" cy="2044506"/>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9" name="Freeform: Shape 8">
              <a:extLst>
                <a:ext uri="{FF2B5EF4-FFF2-40B4-BE49-F238E27FC236}">
                  <a16:creationId xmlns:a16="http://schemas.microsoft.com/office/drawing/2014/main" id="{AC14841B-7016-4FDF-B2FC-C3461FB13DA4}"/>
                </a:ext>
              </a:extLst>
            </p:cNvPr>
            <p:cNvSpPr/>
            <p:nvPr/>
          </p:nvSpPr>
          <p:spPr>
            <a:xfrm>
              <a:off x="6409500" y="1630679"/>
              <a:ext cx="2421888" cy="1524762"/>
            </a:xfrm>
            <a:custGeom>
              <a:avLst/>
              <a:gdLst>
                <a:gd name="connsiteX0" fmla="*/ 0 w 2421888"/>
                <a:gd name="connsiteY0" fmla="*/ 0 h 1524762"/>
                <a:gd name="connsiteX1" fmla="*/ 2421888 w 2421888"/>
                <a:gd name="connsiteY1" fmla="*/ 0 h 1524762"/>
                <a:gd name="connsiteX2" fmla="*/ 2421888 w 2421888"/>
                <a:gd name="connsiteY2" fmla="*/ 1524762 h 1524762"/>
                <a:gd name="connsiteX3" fmla="*/ 0 w 2421888"/>
                <a:gd name="connsiteY3" fmla="*/ 1524762 h 1524762"/>
                <a:gd name="connsiteX4" fmla="*/ 0 w 2421888"/>
                <a:gd name="connsiteY4" fmla="*/ 0 h 152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888" h="1524762">
                  <a:moveTo>
                    <a:pt x="0" y="0"/>
                  </a:moveTo>
                  <a:lnTo>
                    <a:pt x="2421888" y="0"/>
                  </a:lnTo>
                  <a:lnTo>
                    <a:pt x="2421888" y="1524762"/>
                  </a:lnTo>
                  <a:lnTo>
                    <a:pt x="0" y="1524762"/>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Capacities and Skills</a:t>
              </a:r>
            </a:p>
          </p:txBody>
        </p:sp>
        <p:sp>
          <p:nvSpPr>
            <p:cNvPr id="11" name="Freeform: Shape 10">
              <a:extLst>
                <a:ext uri="{FF2B5EF4-FFF2-40B4-BE49-F238E27FC236}">
                  <a16:creationId xmlns:a16="http://schemas.microsoft.com/office/drawing/2014/main" id="{7E9A141F-2811-4072-8FDC-AD43D24B3723}"/>
                </a:ext>
              </a:extLst>
            </p:cNvPr>
            <p:cNvSpPr/>
            <p:nvPr/>
          </p:nvSpPr>
          <p:spPr>
            <a:xfrm>
              <a:off x="6409500" y="3904564"/>
              <a:ext cx="2421888" cy="1703755"/>
            </a:xfrm>
            <a:custGeom>
              <a:avLst/>
              <a:gdLst>
                <a:gd name="connsiteX0" fmla="*/ 0 w 2421888"/>
                <a:gd name="connsiteY0" fmla="*/ 0 h 1703755"/>
                <a:gd name="connsiteX1" fmla="*/ 2421888 w 2421888"/>
                <a:gd name="connsiteY1" fmla="*/ 0 h 1703755"/>
                <a:gd name="connsiteX2" fmla="*/ 2421888 w 2421888"/>
                <a:gd name="connsiteY2" fmla="*/ 1703755 h 1703755"/>
                <a:gd name="connsiteX3" fmla="*/ 0 w 2421888"/>
                <a:gd name="connsiteY3" fmla="*/ 1703755 h 1703755"/>
                <a:gd name="connsiteX4" fmla="*/ 0 w 2421888"/>
                <a:gd name="connsiteY4" fmla="*/ 0 h 170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888" h="1703755">
                  <a:moveTo>
                    <a:pt x="0" y="0"/>
                  </a:moveTo>
                  <a:lnTo>
                    <a:pt x="2421888" y="0"/>
                  </a:lnTo>
                  <a:lnTo>
                    <a:pt x="2421888" y="1703755"/>
                  </a:lnTo>
                  <a:lnTo>
                    <a:pt x="0" y="1703755"/>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Institutional Context</a:t>
              </a:r>
            </a:p>
          </p:txBody>
        </p:sp>
        <p:sp>
          <p:nvSpPr>
            <p:cNvPr id="13" name="Oval 12">
              <a:extLst>
                <a:ext uri="{FF2B5EF4-FFF2-40B4-BE49-F238E27FC236}">
                  <a16:creationId xmlns:a16="http://schemas.microsoft.com/office/drawing/2014/main" id="{D6497D21-AA9C-4F68-BD21-3A630D7C6A1D}"/>
                </a:ext>
              </a:extLst>
            </p:cNvPr>
            <p:cNvSpPr/>
            <p:nvPr/>
          </p:nvSpPr>
          <p:spPr>
            <a:xfrm>
              <a:off x="3549746" y="3364268"/>
              <a:ext cx="2044506" cy="2044506"/>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4" name="Freeform: Shape 13">
              <a:extLst>
                <a:ext uri="{FF2B5EF4-FFF2-40B4-BE49-F238E27FC236}">
                  <a16:creationId xmlns:a16="http://schemas.microsoft.com/office/drawing/2014/main" id="{62E9B53A-57BF-4173-8936-87806E3920EC}"/>
                </a:ext>
              </a:extLst>
            </p:cNvPr>
            <p:cNvSpPr/>
            <p:nvPr/>
          </p:nvSpPr>
          <p:spPr>
            <a:xfrm>
              <a:off x="3294183" y="5542026"/>
              <a:ext cx="2555633" cy="1392174"/>
            </a:xfrm>
            <a:custGeom>
              <a:avLst/>
              <a:gdLst>
                <a:gd name="connsiteX0" fmla="*/ 0 w 2555633"/>
                <a:gd name="connsiteY0" fmla="*/ 0 h 1392174"/>
                <a:gd name="connsiteX1" fmla="*/ 2555633 w 2555633"/>
                <a:gd name="connsiteY1" fmla="*/ 0 h 1392174"/>
                <a:gd name="connsiteX2" fmla="*/ 2555633 w 2555633"/>
                <a:gd name="connsiteY2" fmla="*/ 1392174 h 1392174"/>
                <a:gd name="connsiteX3" fmla="*/ 0 w 2555633"/>
                <a:gd name="connsiteY3" fmla="*/ 1392174 h 1392174"/>
                <a:gd name="connsiteX4" fmla="*/ 0 w 2555633"/>
                <a:gd name="connsiteY4" fmla="*/ 0 h 1392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33" h="1392174">
                  <a:moveTo>
                    <a:pt x="0" y="0"/>
                  </a:moveTo>
                  <a:lnTo>
                    <a:pt x="2555633" y="0"/>
                  </a:lnTo>
                  <a:lnTo>
                    <a:pt x="2555633" y="1392174"/>
                  </a:lnTo>
                  <a:lnTo>
                    <a:pt x="0" y="1392174"/>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Societal Needs</a:t>
              </a:r>
            </a:p>
          </p:txBody>
        </p:sp>
        <p:sp>
          <p:nvSpPr>
            <p:cNvPr id="15" name="Oval 14">
              <a:extLst>
                <a:ext uri="{FF2B5EF4-FFF2-40B4-BE49-F238E27FC236}">
                  <a16:creationId xmlns:a16="http://schemas.microsoft.com/office/drawing/2014/main" id="{ED0E6ADB-529F-42D6-8182-524091B60687}"/>
                </a:ext>
              </a:extLst>
            </p:cNvPr>
            <p:cNvSpPr/>
            <p:nvPr/>
          </p:nvSpPr>
          <p:spPr>
            <a:xfrm>
              <a:off x="2886133" y="2980425"/>
              <a:ext cx="2044506" cy="2044506"/>
            </a:xfrm>
            <a:prstGeom prst="ellipse">
              <a:avLst/>
            </a:prstGeom>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sp>
        <p:sp>
          <p:nvSpPr>
            <p:cNvPr id="16" name="Freeform: Shape 15">
              <a:extLst>
                <a:ext uri="{FF2B5EF4-FFF2-40B4-BE49-F238E27FC236}">
                  <a16:creationId xmlns:a16="http://schemas.microsoft.com/office/drawing/2014/main" id="{6FCFF7F7-CC73-406B-AD3F-7AB86958CC76}"/>
                </a:ext>
              </a:extLst>
            </p:cNvPr>
            <p:cNvSpPr/>
            <p:nvPr/>
          </p:nvSpPr>
          <p:spPr>
            <a:xfrm>
              <a:off x="312610" y="3904564"/>
              <a:ext cx="2421888" cy="1703755"/>
            </a:xfrm>
            <a:custGeom>
              <a:avLst/>
              <a:gdLst>
                <a:gd name="connsiteX0" fmla="*/ 0 w 2421888"/>
                <a:gd name="connsiteY0" fmla="*/ 0 h 1703755"/>
                <a:gd name="connsiteX1" fmla="*/ 2421888 w 2421888"/>
                <a:gd name="connsiteY1" fmla="*/ 0 h 1703755"/>
                <a:gd name="connsiteX2" fmla="*/ 2421888 w 2421888"/>
                <a:gd name="connsiteY2" fmla="*/ 1703755 h 1703755"/>
                <a:gd name="connsiteX3" fmla="*/ 0 w 2421888"/>
                <a:gd name="connsiteY3" fmla="*/ 1703755 h 1703755"/>
                <a:gd name="connsiteX4" fmla="*/ 0 w 2421888"/>
                <a:gd name="connsiteY4" fmla="*/ 0 h 170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888" h="1703755">
                  <a:moveTo>
                    <a:pt x="0" y="0"/>
                  </a:moveTo>
                  <a:lnTo>
                    <a:pt x="2421888" y="0"/>
                  </a:lnTo>
                  <a:lnTo>
                    <a:pt x="2421888" y="1703755"/>
                  </a:lnTo>
                  <a:lnTo>
                    <a:pt x="0" y="1703755"/>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Scholarship &amp; Research</a:t>
              </a:r>
            </a:p>
          </p:txBody>
        </p:sp>
        <p:sp>
          <p:nvSpPr>
            <p:cNvPr id="17" name="Oval 16">
              <a:extLst>
                <a:ext uri="{FF2B5EF4-FFF2-40B4-BE49-F238E27FC236}">
                  <a16:creationId xmlns:a16="http://schemas.microsoft.com/office/drawing/2014/main" id="{32A45755-FFE2-465F-AAC3-D179763A2EE2}"/>
                </a:ext>
              </a:extLst>
            </p:cNvPr>
            <p:cNvSpPr/>
            <p:nvPr/>
          </p:nvSpPr>
          <p:spPr>
            <a:xfrm>
              <a:off x="2886133" y="2214067"/>
              <a:ext cx="2044506" cy="2044506"/>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Freeform: Shape 17">
              <a:extLst>
                <a:ext uri="{FF2B5EF4-FFF2-40B4-BE49-F238E27FC236}">
                  <a16:creationId xmlns:a16="http://schemas.microsoft.com/office/drawing/2014/main" id="{3265DBFF-4702-4421-93B3-B3CEE7B62984}"/>
                </a:ext>
              </a:extLst>
            </p:cNvPr>
            <p:cNvSpPr/>
            <p:nvPr/>
          </p:nvSpPr>
          <p:spPr>
            <a:xfrm>
              <a:off x="312610" y="1630679"/>
              <a:ext cx="2421888" cy="1703755"/>
            </a:xfrm>
            <a:custGeom>
              <a:avLst/>
              <a:gdLst>
                <a:gd name="connsiteX0" fmla="*/ 0 w 2421888"/>
                <a:gd name="connsiteY0" fmla="*/ 0 h 1703755"/>
                <a:gd name="connsiteX1" fmla="*/ 2421888 w 2421888"/>
                <a:gd name="connsiteY1" fmla="*/ 0 h 1703755"/>
                <a:gd name="connsiteX2" fmla="*/ 2421888 w 2421888"/>
                <a:gd name="connsiteY2" fmla="*/ 1703755 h 1703755"/>
                <a:gd name="connsiteX3" fmla="*/ 0 w 2421888"/>
                <a:gd name="connsiteY3" fmla="*/ 1703755 h 1703755"/>
                <a:gd name="connsiteX4" fmla="*/ 0 w 2421888"/>
                <a:gd name="connsiteY4" fmla="*/ 0 h 1703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888" h="1703755">
                  <a:moveTo>
                    <a:pt x="0" y="0"/>
                  </a:moveTo>
                  <a:lnTo>
                    <a:pt x="2421888" y="0"/>
                  </a:lnTo>
                  <a:lnTo>
                    <a:pt x="2421888" y="1703755"/>
                  </a:lnTo>
                  <a:lnTo>
                    <a:pt x="0" y="1703755"/>
                  </a:lnTo>
                  <a:lnTo>
                    <a:pt x="0" y="0"/>
                  </a:lnTo>
                  <a:close/>
                </a:path>
              </a:pathLst>
            </a:cu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en-US" sz="3400" kern="1200" dirty="0"/>
                <a:t>Scientific Discipline</a:t>
              </a:r>
            </a:p>
          </p:txBody>
        </p:sp>
        <p:sp>
          <p:nvSpPr>
            <p:cNvPr id="10" name="Oval 9">
              <a:extLst>
                <a:ext uri="{FF2B5EF4-FFF2-40B4-BE49-F238E27FC236}">
                  <a16:creationId xmlns:a16="http://schemas.microsoft.com/office/drawing/2014/main" id="{5113D839-6207-499C-835A-F594C8AFCB74}"/>
                </a:ext>
              </a:extLst>
            </p:cNvPr>
            <p:cNvSpPr/>
            <p:nvPr/>
          </p:nvSpPr>
          <p:spPr>
            <a:xfrm>
              <a:off x="4213359" y="2980425"/>
              <a:ext cx="2044506" cy="2044506"/>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grpSp>
      <p:sp>
        <p:nvSpPr>
          <p:cNvPr id="12" name="TextBox 11"/>
          <p:cNvSpPr txBox="1"/>
          <p:nvPr/>
        </p:nvSpPr>
        <p:spPr>
          <a:xfrm>
            <a:off x="5181600" y="6532480"/>
            <a:ext cx="4264856" cy="338554"/>
          </a:xfrm>
          <a:prstGeom prst="rect">
            <a:avLst/>
          </a:prstGeom>
          <a:noFill/>
        </p:spPr>
        <p:txBody>
          <a:bodyPr wrap="square" rtlCol="0">
            <a:spAutoFit/>
          </a:bodyPr>
          <a:lstStyle/>
          <a:p>
            <a:r>
              <a:rPr lang="en-US" sz="1600" dirty="0">
                <a:latin typeface="+mn-lt"/>
              </a:rPr>
              <a:t>Adapted from </a:t>
            </a:r>
            <a:r>
              <a:rPr lang="en-US" sz="1600" dirty="0" err="1">
                <a:latin typeface="+mn-lt"/>
              </a:rPr>
              <a:t>Risien</a:t>
            </a:r>
            <a:r>
              <a:rPr lang="en-US" sz="1600" dirty="0">
                <a:latin typeface="+mn-lt"/>
              </a:rPr>
              <a:t> &amp; </a:t>
            </a:r>
            <a:r>
              <a:rPr lang="en-US" sz="1600" dirty="0" err="1">
                <a:latin typeface="+mn-lt"/>
              </a:rPr>
              <a:t>Storksdiek</a:t>
            </a:r>
            <a:r>
              <a:rPr lang="en-US" sz="1600" dirty="0">
                <a:latin typeface="+mn-lt"/>
              </a:rPr>
              <a:t>, 2018</a:t>
            </a:r>
          </a:p>
        </p:txBody>
      </p:sp>
    </p:spTree>
    <p:extLst>
      <p:ext uri="{BB962C8B-B14F-4D97-AF65-F5344CB8AC3E}">
        <p14:creationId xmlns:p14="http://schemas.microsoft.com/office/powerpoint/2010/main" val="3171430253"/>
      </p:ext>
    </p:extLst>
  </p:cSld>
  <p:clrMapOvr>
    <a:masterClrMapping/>
  </p:clrMapOvr>
  <p:transitio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mage is a Venn diagram that displays six overlapping identities that contribute to one's impact identity. The circles in the Venn diagram are labeled: Personal Preferences, Capacities and Skills, Institutional Context, Societal Needs, Scholarship and Research and Scientific Discipline. The point in the diagram where all of the identities overlap is labeled Impact Identity." title="Your impact identity"/>
          <p:cNvGraphicFramePr>
            <a:graphicFrameLocks noGrp="1"/>
          </p:cNvGraphicFramePr>
          <p:nvPr>
            <p:ph idx="1"/>
          </p:nvPr>
        </p:nvGraphicFramePr>
        <p:xfrm>
          <a:off x="0" y="304800"/>
          <a:ext cx="91440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347042" y="3396188"/>
            <a:ext cx="2429691" cy="415498"/>
          </a:xfrm>
          <a:prstGeom prst="rect">
            <a:avLst/>
          </a:prstGeom>
          <a:noFill/>
        </p:spPr>
        <p:txBody>
          <a:bodyPr wrap="square" rtlCol="0">
            <a:spAutoFit/>
          </a:bodyPr>
          <a:lstStyle/>
          <a:p>
            <a:r>
              <a:rPr lang="en-US" sz="2100" b="1" dirty="0">
                <a:latin typeface="Arial Black" panose="020B0A04020102020204" pitchFamily="34" charset="0"/>
              </a:rPr>
              <a:t>Impact Identity</a:t>
            </a:r>
          </a:p>
        </p:txBody>
      </p:sp>
      <p:cxnSp>
        <p:nvCxnSpPr>
          <p:cNvPr id="7" name="Straight Arrow Connector 6" descr="This arrow is pointing to the place in the Venn Diagram where all identities overlap. This place is labeled Impact Identity." title="Impact Identity"/>
          <p:cNvCxnSpPr/>
          <p:nvPr/>
        </p:nvCxnSpPr>
        <p:spPr>
          <a:xfrm flipH="1">
            <a:off x="4557932" y="3603937"/>
            <a:ext cx="1789110" cy="155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6532480"/>
            <a:ext cx="4264856" cy="338554"/>
          </a:xfrm>
          <a:prstGeom prst="rect">
            <a:avLst/>
          </a:prstGeom>
          <a:noFill/>
        </p:spPr>
        <p:txBody>
          <a:bodyPr wrap="square" rtlCol="0">
            <a:spAutoFit/>
          </a:bodyPr>
          <a:lstStyle/>
          <a:p>
            <a:r>
              <a:rPr lang="en-US" sz="1600" dirty="0">
                <a:latin typeface="+mn-lt"/>
              </a:rPr>
              <a:t>Adapted from </a:t>
            </a:r>
            <a:r>
              <a:rPr lang="en-US" sz="1600" dirty="0" err="1">
                <a:latin typeface="+mn-lt"/>
              </a:rPr>
              <a:t>Risien</a:t>
            </a:r>
            <a:r>
              <a:rPr lang="en-US" sz="1600" dirty="0">
                <a:latin typeface="+mn-lt"/>
              </a:rPr>
              <a:t> &amp; </a:t>
            </a:r>
            <a:r>
              <a:rPr lang="en-US" sz="1600" dirty="0" err="1">
                <a:latin typeface="+mn-lt"/>
              </a:rPr>
              <a:t>Storksdiek</a:t>
            </a:r>
            <a:r>
              <a:rPr lang="en-US" sz="1600" dirty="0">
                <a:latin typeface="+mn-lt"/>
              </a:rPr>
              <a:t>, 2018</a:t>
            </a:r>
          </a:p>
        </p:txBody>
      </p:sp>
    </p:spTree>
    <p:extLst>
      <p:ext uri="{BB962C8B-B14F-4D97-AF65-F5344CB8AC3E}">
        <p14:creationId xmlns:p14="http://schemas.microsoft.com/office/powerpoint/2010/main" val="2433411895"/>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A9D3-0305-40A5-AB1E-0C18CEFF8252}"/>
              </a:ext>
            </a:extLst>
          </p:cNvPr>
          <p:cNvSpPr>
            <a:spLocks noGrp="1"/>
          </p:cNvSpPr>
          <p:nvPr>
            <p:ph type="title"/>
          </p:nvPr>
        </p:nvSpPr>
        <p:spPr/>
        <p:txBody>
          <a:bodyPr/>
          <a:lstStyle/>
          <a:p>
            <a:r>
              <a:rPr lang="en-US" dirty="0">
                <a:ea typeface="ＭＳ Ｐゴシック"/>
              </a:rPr>
              <a:t>Thinking Long Term</a:t>
            </a:r>
            <a:endParaRPr lang="en-US" dirty="0"/>
          </a:p>
        </p:txBody>
      </p:sp>
      <p:graphicFrame>
        <p:nvGraphicFramePr>
          <p:cNvPr id="4" name="Diagram 4">
            <a:extLst>
              <a:ext uri="{FF2B5EF4-FFF2-40B4-BE49-F238E27FC236}">
                <a16:creationId xmlns:a16="http://schemas.microsoft.com/office/drawing/2014/main" id="{FC1C1CD4-3508-4554-8AEC-3441886B6E07}"/>
              </a:ext>
            </a:extLst>
          </p:cNvPr>
          <p:cNvGraphicFramePr>
            <a:graphicFrameLocks noGrp="1"/>
          </p:cNvGraphicFramePr>
          <p:nvPr>
            <p:ph idx="1"/>
          </p:nvPr>
        </p:nvGraphicFramePr>
        <p:xfrm>
          <a:off x="457200" y="2218426"/>
          <a:ext cx="82296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B4DD74E4-B942-4860-8E52-AEB5B7898299}"/>
              </a:ext>
            </a:extLst>
          </p:cNvPr>
          <p:cNvSpPr txBox="1"/>
          <p:nvPr/>
        </p:nvSpPr>
        <p:spPr>
          <a:xfrm>
            <a:off x="827113" y="4814048"/>
            <a:ext cx="7793471" cy="9048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dirty="0">
                <a:latin typeface="Century Gothic"/>
                <a:ea typeface="ＭＳ Ｐゴシック"/>
              </a:rPr>
              <a:t>What will my </a:t>
            </a:r>
            <a:r>
              <a:rPr lang="en-US" b="1" dirty="0">
                <a:latin typeface="Century Gothic"/>
                <a:ea typeface="ＭＳ Ｐゴシック"/>
              </a:rPr>
              <a:t>impact legacy</a:t>
            </a:r>
            <a:r>
              <a:rPr lang="en-US" dirty="0">
                <a:latin typeface="Century Gothic"/>
                <a:ea typeface="ＭＳ Ｐゴシック"/>
              </a:rPr>
              <a:t> be?</a:t>
            </a:r>
            <a:endParaRPr lang="en-US" dirty="0">
              <a:latin typeface="Times New Roman"/>
              <a:ea typeface="ＭＳ Ｐゴシック"/>
              <a:cs typeface="Times New Roman"/>
            </a:endParaRPr>
          </a:p>
          <a:p>
            <a:pPr marL="285750" indent="-285750">
              <a:spcBef>
                <a:spcPct val="20000"/>
              </a:spcBef>
              <a:buFont typeface="Arial"/>
              <a:buChar char="•"/>
            </a:pPr>
            <a:r>
              <a:rPr lang="en-US" dirty="0">
                <a:latin typeface="Century Gothic"/>
                <a:ea typeface="ＭＳ Ｐゴシック"/>
              </a:rPr>
              <a:t>What is my </a:t>
            </a:r>
            <a:r>
              <a:rPr lang="en-US" b="1" dirty="0">
                <a:latin typeface="Century Gothic"/>
                <a:ea typeface="ＭＳ Ｐゴシック"/>
              </a:rPr>
              <a:t>plan</a:t>
            </a:r>
            <a:r>
              <a:rPr lang="en-US" dirty="0">
                <a:latin typeface="Century Gothic"/>
                <a:ea typeface="ＭＳ Ｐゴシック"/>
              </a:rPr>
              <a:t> for achieving it?</a:t>
            </a:r>
          </a:p>
        </p:txBody>
      </p:sp>
    </p:spTree>
    <p:extLst>
      <p:ext uri="{BB962C8B-B14F-4D97-AF65-F5344CB8AC3E}">
        <p14:creationId xmlns:p14="http://schemas.microsoft.com/office/powerpoint/2010/main" val="1838977646"/>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image is a Venn diagram that displays three of the six overlapping identities that contribute to one's impact identity. The circles in the Venn diagram are labeled: Societal Needs, Scholarship and Research and Scientific Discipline. The point in the diagram where these identities overlap is labeled Your Broader Impacts." title="Your Broader Impacts"/>
          <p:cNvGraphicFramePr>
            <a:graphicFrameLocks noGrp="1"/>
          </p:cNvGraphicFramePr>
          <p:nvPr>
            <p:ph idx="1"/>
            <p:extLst>
              <p:ext uri="{D42A27DB-BD31-4B8C-83A1-F6EECF244321}">
                <p14:modId xmlns:p14="http://schemas.microsoft.com/office/powerpoint/2010/main" val="2429981187"/>
              </p:ext>
            </p:extLst>
          </p:nvPr>
        </p:nvGraphicFramePr>
        <p:xfrm>
          <a:off x="0" y="857251"/>
          <a:ext cx="9144000"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descr="This arrow points to the location in this venn diagram where identities related to scientific discipline, scholarship and research, and societal needs overlap. This location is labeled Your Broader Impacts." title="Your Broader Impacts"/>
          <p:cNvCxnSpPr>
            <a:stCxn id="3" idx="1"/>
          </p:cNvCxnSpPr>
          <p:nvPr/>
        </p:nvCxnSpPr>
        <p:spPr>
          <a:xfrm flipH="1">
            <a:off x="4510455" y="2547048"/>
            <a:ext cx="1912326" cy="1224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422781" y="2193105"/>
            <a:ext cx="1959220" cy="707886"/>
          </a:xfrm>
          <a:prstGeom prst="rect">
            <a:avLst/>
          </a:prstGeom>
          <a:noFill/>
        </p:spPr>
        <p:txBody>
          <a:bodyPr wrap="square" rtlCol="0">
            <a:spAutoFit/>
          </a:bodyPr>
          <a:lstStyle/>
          <a:p>
            <a:pPr algn="ctr"/>
            <a:r>
              <a:rPr lang="en-US" sz="2000" b="1" dirty="0">
                <a:latin typeface="+mn-lt"/>
              </a:rPr>
              <a:t>Your Broader Impacts</a:t>
            </a:r>
          </a:p>
        </p:txBody>
      </p:sp>
    </p:spTree>
    <p:extLst>
      <p:ext uri="{BB962C8B-B14F-4D97-AF65-F5344CB8AC3E}">
        <p14:creationId xmlns:p14="http://schemas.microsoft.com/office/powerpoint/2010/main" val="675018500"/>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Worksheet 1: Impact Identity (10 min)</a:t>
            </a:r>
          </a:p>
        </p:txBody>
      </p:sp>
      <p:sp>
        <p:nvSpPr>
          <p:cNvPr id="3" name="Text Placeholder 2"/>
          <p:cNvSpPr>
            <a:spLocks noGrp="1"/>
          </p:cNvSpPr>
          <p:nvPr>
            <p:ph type="body" idx="1"/>
          </p:nvPr>
        </p:nvSpPr>
        <p:spPr>
          <a:xfrm>
            <a:off x="628650" y="1524000"/>
            <a:ext cx="7886700" cy="4800600"/>
          </a:xfrm>
        </p:spPr>
        <p:txBody>
          <a:bodyPr/>
          <a:lstStyle/>
          <a:p>
            <a:pPr marL="385763" indent="-385763">
              <a:spcAft>
                <a:spcPts val="600"/>
              </a:spcAft>
              <a:buFont typeface="+mj-lt"/>
              <a:buAutoNum type="arabicPeriod"/>
            </a:pPr>
            <a:r>
              <a:rPr lang="en-US" sz="2400" dirty="0"/>
              <a:t>What are the leading questions in my discipline?</a:t>
            </a:r>
          </a:p>
          <a:p>
            <a:pPr marL="385763" indent="-385763">
              <a:spcAft>
                <a:spcPts val="600"/>
              </a:spcAft>
              <a:buFont typeface="+mj-lt"/>
              <a:buAutoNum type="arabicPeriod"/>
            </a:pPr>
            <a:r>
              <a:rPr lang="en-US" sz="2400" dirty="0"/>
              <a:t>What questions drive my own research?</a:t>
            </a:r>
          </a:p>
          <a:p>
            <a:pPr marL="385763" indent="-385763">
              <a:spcAft>
                <a:spcPts val="600"/>
              </a:spcAft>
              <a:buFont typeface="+mj-lt"/>
              <a:buAutoNum type="arabicPeriod"/>
            </a:pPr>
            <a:r>
              <a:rPr lang="en-US" sz="2400" dirty="0"/>
              <a:t>Where do the leading questions of my discipline and my own scholarship intersect with urgent societal needs? </a:t>
            </a:r>
            <a:r>
              <a:rPr lang="en-US" sz="1800" dirty="0"/>
              <a:t>(Consider the nine NSF BI Goals).</a:t>
            </a:r>
          </a:p>
          <a:p>
            <a:pPr marL="385763" indent="-385763">
              <a:spcAft>
                <a:spcPts val="600"/>
              </a:spcAft>
              <a:buFont typeface="+mj-lt"/>
              <a:buAutoNum type="arabicPeriod"/>
            </a:pPr>
            <a:r>
              <a:rPr lang="en-US" sz="2400" dirty="0"/>
              <a:t>What societal need(s) would I like to address through my BI activities?</a:t>
            </a:r>
          </a:p>
          <a:p>
            <a:pPr marL="385763" indent="-385763">
              <a:spcAft>
                <a:spcPts val="600"/>
              </a:spcAft>
              <a:buFont typeface="+mj-lt"/>
              <a:buAutoNum type="arabicPeriod"/>
            </a:pPr>
            <a:r>
              <a:rPr lang="en-US" sz="2400" b="1" dirty="0"/>
              <a:t>What specific impact(s) would I like to achieve?</a:t>
            </a:r>
          </a:p>
          <a:p>
            <a:pPr marL="0" indent="0" algn="ctr">
              <a:spcAft>
                <a:spcPts val="600"/>
              </a:spcAft>
              <a:buNone/>
            </a:pPr>
            <a:r>
              <a:rPr lang="en-US" sz="2400" dirty="0"/>
              <a:t>POST YOUR QUESTIONS IN THE CHAT!</a:t>
            </a:r>
          </a:p>
        </p:txBody>
      </p:sp>
    </p:spTree>
    <p:extLst>
      <p:ext uri="{BB962C8B-B14F-4D97-AF65-F5344CB8AC3E}">
        <p14:creationId xmlns:p14="http://schemas.microsoft.com/office/powerpoint/2010/main" val="4050500970"/>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91C3-6168-401F-8286-92DDF683DEDE}"/>
              </a:ext>
            </a:extLst>
          </p:cNvPr>
          <p:cNvSpPr>
            <a:spLocks noGrp="1"/>
          </p:cNvSpPr>
          <p:nvPr>
            <p:ph type="title"/>
          </p:nvPr>
        </p:nvSpPr>
        <p:spPr/>
        <p:txBody>
          <a:bodyPr/>
          <a:lstStyle/>
          <a:p>
            <a:r>
              <a:rPr lang="en-US" dirty="0"/>
              <a:t>Today’s Objectives</a:t>
            </a:r>
          </a:p>
        </p:txBody>
      </p:sp>
      <p:sp>
        <p:nvSpPr>
          <p:cNvPr id="3" name="Content Placeholder 2">
            <a:extLst>
              <a:ext uri="{FF2B5EF4-FFF2-40B4-BE49-F238E27FC236}">
                <a16:creationId xmlns:a16="http://schemas.microsoft.com/office/drawing/2014/main" id="{8024FBBC-854E-4E52-A43C-A655484BB961}"/>
              </a:ext>
            </a:extLst>
          </p:cNvPr>
          <p:cNvSpPr>
            <a:spLocks noGrp="1"/>
          </p:cNvSpPr>
          <p:nvPr>
            <p:ph idx="1"/>
          </p:nvPr>
        </p:nvSpPr>
        <p:spPr>
          <a:xfrm>
            <a:off x="457200" y="1600200"/>
            <a:ext cx="8229600" cy="1828800"/>
          </a:xfrm>
        </p:spPr>
        <p:txBody>
          <a:bodyPr/>
          <a:lstStyle/>
          <a:p>
            <a:pPr>
              <a:spcAft>
                <a:spcPts val="1200"/>
              </a:spcAft>
            </a:pPr>
            <a:r>
              <a:rPr lang="en-US" sz="2400" dirty="0"/>
              <a:t>Gain a better understanding of how to design, implement and evaluation BI activities</a:t>
            </a:r>
          </a:p>
          <a:p>
            <a:pPr>
              <a:spcAft>
                <a:spcPts val="1200"/>
              </a:spcAft>
            </a:pPr>
            <a:r>
              <a:rPr lang="en-US" sz="2400" dirty="0"/>
              <a:t>Know where to go for BI resources and supports</a:t>
            </a:r>
          </a:p>
          <a:p>
            <a:pPr>
              <a:spcAft>
                <a:spcPts val="1200"/>
              </a:spcAft>
            </a:pPr>
            <a:r>
              <a:rPr lang="en-US" sz="2400" dirty="0"/>
              <a:t>Transform your thinking about BI</a:t>
            </a:r>
          </a:p>
        </p:txBody>
      </p:sp>
      <p:graphicFrame>
        <p:nvGraphicFramePr>
          <p:cNvPr id="6" name="Diagram 5">
            <a:extLst>
              <a:ext uri="{FF2B5EF4-FFF2-40B4-BE49-F238E27FC236}">
                <a16:creationId xmlns:a16="http://schemas.microsoft.com/office/drawing/2014/main" id="{93F263F7-C446-4FF8-931B-B79033DC8DA4}"/>
              </a:ext>
            </a:extLst>
          </p:cNvPr>
          <p:cNvGraphicFramePr/>
          <p:nvPr>
            <p:extLst>
              <p:ext uri="{D42A27DB-BD31-4B8C-83A1-F6EECF244321}">
                <p14:modId xmlns:p14="http://schemas.microsoft.com/office/powerpoint/2010/main" val="2298687337"/>
              </p:ext>
            </p:extLst>
          </p:nvPr>
        </p:nvGraphicFramePr>
        <p:xfrm>
          <a:off x="1524000" y="4343400"/>
          <a:ext cx="6096000" cy="111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77610"/>
      </p:ext>
    </p:extLst>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2209800"/>
          </a:xfrm>
        </p:spPr>
        <p:txBody>
          <a:bodyPr/>
          <a:lstStyle/>
          <a:p>
            <a:pPr marL="0" indent="0" algn="ctr">
              <a:buNone/>
            </a:pPr>
            <a:r>
              <a:rPr lang="en-US" sz="6000" dirty="0"/>
              <a:t>Questions?</a:t>
            </a:r>
          </a:p>
        </p:txBody>
      </p:sp>
    </p:spTree>
    <p:extLst>
      <p:ext uri="{BB962C8B-B14F-4D97-AF65-F5344CB8AC3E}">
        <p14:creationId xmlns:p14="http://schemas.microsoft.com/office/powerpoint/2010/main" val="2848904367"/>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2"/>
                </a:solidFill>
                <a:latin typeface="+mj-lt"/>
              </a:rPr>
              <a:t>BI Audiences*</a:t>
            </a:r>
          </a:p>
        </p:txBody>
      </p:sp>
      <p:sp>
        <p:nvSpPr>
          <p:cNvPr id="5" name="Text Placeholder 4"/>
          <p:cNvSpPr>
            <a:spLocks noGrp="1"/>
          </p:cNvSpPr>
          <p:nvPr>
            <p:ph type="body" idx="1"/>
          </p:nvPr>
        </p:nvSpPr>
        <p:spPr/>
        <p:txBody>
          <a:bodyPr/>
          <a:lstStyle/>
          <a:p>
            <a:r>
              <a:rPr lang="en-US" sz="2700" dirty="0">
                <a:latin typeface="+mn-lt"/>
              </a:rPr>
              <a:t>What audiences will you engage?</a:t>
            </a:r>
          </a:p>
        </p:txBody>
      </p:sp>
      <p:sp>
        <p:nvSpPr>
          <p:cNvPr id="6" name="TextBox 5"/>
          <p:cNvSpPr txBox="1"/>
          <p:nvPr/>
        </p:nvSpPr>
        <p:spPr>
          <a:xfrm>
            <a:off x="703847" y="5540542"/>
            <a:ext cx="7697203" cy="338554"/>
          </a:xfrm>
          <a:prstGeom prst="rect">
            <a:avLst/>
          </a:prstGeom>
          <a:noFill/>
        </p:spPr>
        <p:txBody>
          <a:bodyPr wrap="square" rtlCol="0">
            <a:spAutoFit/>
          </a:bodyPr>
          <a:lstStyle/>
          <a:p>
            <a:pPr marL="91440" lvl="1"/>
            <a:r>
              <a:rPr lang="en-US" sz="1600" dirty="0">
                <a:solidFill>
                  <a:schemeClr val="bg1">
                    <a:lumMod val="50000"/>
                  </a:schemeClr>
                </a:solidFill>
                <a:latin typeface="+mn-lt"/>
              </a:rPr>
              <a:t>*audience implies passive one-way reception of scientific information</a:t>
            </a:r>
          </a:p>
        </p:txBody>
      </p:sp>
    </p:spTree>
    <p:extLst>
      <p:ext uri="{BB962C8B-B14F-4D97-AF65-F5344CB8AC3E}">
        <p14:creationId xmlns:p14="http://schemas.microsoft.com/office/powerpoint/2010/main" val="3361590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09600"/>
          </a:xfrm>
        </p:spPr>
        <p:txBody>
          <a:bodyPr wrap="square" anchor="ctr">
            <a:normAutofit/>
          </a:bodyPr>
          <a:lstStyle/>
          <a:p>
            <a:r>
              <a:rPr lang="en-US" dirty="0"/>
              <a:t>BI Audiences or Populations</a:t>
            </a:r>
          </a:p>
        </p:txBody>
      </p:sp>
      <p:sp>
        <p:nvSpPr>
          <p:cNvPr id="5" name="Text Placeholder 4"/>
          <p:cNvSpPr>
            <a:spLocks noGrp="1"/>
          </p:cNvSpPr>
          <p:nvPr>
            <p:ph sz="half" idx="1"/>
          </p:nvPr>
        </p:nvSpPr>
        <p:spPr>
          <a:xfrm>
            <a:off x="644237" y="1600200"/>
            <a:ext cx="3740150" cy="3886200"/>
          </a:xfrm>
        </p:spPr>
        <p:txBody>
          <a:bodyPr wrap="square" anchor="t">
            <a:normAutofit/>
          </a:bodyPr>
          <a:lstStyle/>
          <a:p>
            <a:pPr>
              <a:lnSpc>
                <a:spcPct val="90000"/>
              </a:lnSpc>
              <a:spcAft>
                <a:spcPts val="600"/>
              </a:spcAft>
            </a:pPr>
            <a:r>
              <a:rPr lang="en-US" sz="1700"/>
              <a:t>Underrepresented in STEM populations</a:t>
            </a:r>
          </a:p>
          <a:p>
            <a:pPr>
              <a:lnSpc>
                <a:spcPct val="90000"/>
              </a:lnSpc>
              <a:spcAft>
                <a:spcPts val="600"/>
              </a:spcAft>
            </a:pPr>
            <a:r>
              <a:rPr lang="en-US" sz="1700"/>
              <a:t>K-12 Students</a:t>
            </a:r>
          </a:p>
          <a:p>
            <a:pPr>
              <a:lnSpc>
                <a:spcPct val="90000"/>
              </a:lnSpc>
              <a:spcAft>
                <a:spcPts val="600"/>
              </a:spcAft>
            </a:pPr>
            <a:r>
              <a:rPr lang="en-US" sz="1700"/>
              <a:t>K-12 Teachers</a:t>
            </a:r>
          </a:p>
          <a:p>
            <a:pPr>
              <a:lnSpc>
                <a:spcPct val="90000"/>
              </a:lnSpc>
              <a:spcAft>
                <a:spcPts val="600"/>
              </a:spcAft>
            </a:pPr>
            <a:r>
              <a:rPr lang="en-US" sz="1700"/>
              <a:t>Lifelong Learners</a:t>
            </a:r>
          </a:p>
          <a:p>
            <a:pPr>
              <a:lnSpc>
                <a:spcPct val="90000"/>
              </a:lnSpc>
              <a:spcAft>
                <a:spcPts val="600"/>
              </a:spcAft>
            </a:pPr>
            <a:r>
              <a:rPr lang="en-US" sz="1700"/>
              <a:t>General public</a:t>
            </a:r>
          </a:p>
          <a:p>
            <a:pPr>
              <a:lnSpc>
                <a:spcPct val="90000"/>
              </a:lnSpc>
              <a:spcAft>
                <a:spcPts val="600"/>
              </a:spcAft>
            </a:pPr>
            <a:r>
              <a:rPr lang="en-US" sz="1700"/>
              <a:t>Hobbyists</a:t>
            </a:r>
          </a:p>
          <a:p>
            <a:pPr>
              <a:lnSpc>
                <a:spcPct val="90000"/>
              </a:lnSpc>
              <a:spcAft>
                <a:spcPts val="600"/>
              </a:spcAft>
            </a:pPr>
            <a:r>
              <a:rPr lang="en-US" sz="1700"/>
              <a:t>Citizen Scientists</a:t>
            </a:r>
          </a:p>
          <a:p>
            <a:pPr>
              <a:lnSpc>
                <a:spcPct val="90000"/>
              </a:lnSpc>
              <a:spcAft>
                <a:spcPts val="600"/>
              </a:spcAft>
            </a:pPr>
            <a:r>
              <a:rPr lang="en-US" sz="1700"/>
              <a:t>Industry</a:t>
            </a:r>
          </a:p>
          <a:p>
            <a:pPr>
              <a:lnSpc>
                <a:spcPct val="90000"/>
              </a:lnSpc>
              <a:spcAft>
                <a:spcPts val="600"/>
              </a:spcAft>
            </a:pPr>
            <a:r>
              <a:rPr lang="en-US" sz="1700"/>
              <a:t>Government and Policymakers</a:t>
            </a:r>
          </a:p>
          <a:p>
            <a:pPr lvl="1">
              <a:lnSpc>
                <a:spcPct val="90000"/>
              </a:lnSpc>
            </a:pPr>
            <a:endParaRPr lang="en-US" sz="1700"/>
          </a:p>
        </p:txBody>
      </p:sp>
      <p:pic>
        <p:nvPicPr>
          <p:cNvPr id="3" name="Picture 2" descr="School girls enjoying a science experiment">
            <a:extLst>
              <a:ext uri="{FF2B5EF4-FFF2-40B4-BE49-F238E27FC236}">
                <a16:creationId xmlns:a16="http://schemas.microsoft.com/office/drawing/2014/main" id="{A1DE4EAD-1C06-4576-B720-7FAF322DC5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311" r="27447"/>
          <a:stretch/>
        </p:blipFill>
        <p:spPr>
          <a:xfrm>
            <a:off x="4759325" y="1600200"/>
            <a:ext cx="3740150" cy="3886200"/>
          </a:xfrm>
          <a:prstGeom prst="rect">
            <a:avLst/>
          </a:prstGeom>
          <a:noFill/>
        </p:spPr>
      </p:pic>
    </p:spTree>
    <p:extLst>
      <p:ext uri="{BB962C8B-B14F-4D97-AF65-F5344CB8AC3E}">
        <p14:creationId xmlns:p14="http://schemas.microsoft.com/office/powerpoint/2010/main" val="1560675858"/>
      </p:ext>
    </p:extLst>
  </p:cSld>
  <p:clrMapOvr>
    <a:masterClrMapping/>
  </p:clrMapOvr>
  <p:transition spd="med">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A7C6B5-96EB-48BB-9994-18E6B20B2FA0}"/>
              </a:ext>
            </a:extLst>
          </p:cNvPr>
          <p:cNvSpPr>
            <a:spLocks noGrp="1"/>
          </p:cNvSpPr>
          <p:nvPr>
            <p:ph type="title"/>
          </p:nvPr>
        </p:nvSpPr>
        <p:spPr/>
        <p:txBody>
          <a:bodyPr/>
          <a:lstStyle/>
          <a:p>
            <a:r>
              <a:rPr lang="en-US" dirty="0"/>
              <a:t>Choosing An Audience for BI</a:t>
            </a:r>
          </a:p>
        </p:txBody>
      </p:sp>
      <p:pic>
        <p:nvPicPr>
          <p:cNvPr id="7" name="Online Media 6" title="Choosing an Audience for your Broader Impact Project">
            <a:hlinkClick r:id="" action="ppaction://media"/>
            <a:extLst>
              <a:ext uri="{FF2B5EF4-FFF2-40B4-BE49-F238E27FC236}">
                <a16:creationId xmlns:a16="http://schemas.microsoft.com/office/drawing/2014/main" id="{F97F1B41-1E7D-48E5-B77D-6E1512F28246}"/>
              </a:ext>
            </a:extLst>
          </p:cNvPr>
          <p:cNvPicPr>
            <a:picLocks noGrp="1" noRot="1" noChangeAspect="1"/>
          </p:cNvPicPr>
          <p:nvPr>
            <p:ph idx="1"/>
            <a:videoFile r:link="rId1"/>
          </p:nvPr>
        </p:nvPicPr>
        <p:blipFill>
          <a:blip r:embed="rId4"/>
          <a:stretch>
            <a:fillRect/>
          </a:stretch>
        </p:blipFill>
        <p:spPr>
          <a:xfrm>
            <a:off x="914400" y="1524000"/>
            <a:ext cx="7553434" cy="4267200"/>
          </a:xfrm>
          <a:prstGeom prst="rect">
            <a:avLst/>
          </a:prstGeom>
        </p:spPr>
      </p:pic>
    </p:spTree>
    <p:extLst>
      <p:ext uri="{BB962C8B-B14F-4D97-AF65-F5344CB8AC3E}">
        <p14:creationId xmlns:p14="http://schemas.microsoft.com/office/powerpoint/2010/main" val="132816170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Specific About Your Audience</a:t>
            </a:r>
          </a:p>
        </p:txBody>
      </p:sp>
      <p:sp>
        <p:nvSpPr>
          <p:cNvPr id="3" name="Text Placeholder 2"/>
          <p:cNvSpPr>
            <a:spLocks noGrp="1"/>
          </p:cNvSpPr>
          <p:nvPr>
            <p:ph type="body" idx="1"/>
          </p:nvPr>
        </p:nvSpPr>
        <p:spPr>
          <a:xfrm>
            <a:off x="628650" y="1676400"/>
            <a:ext cx="7886700" cy="4800600"/>
          </a:xfrm>
        </p:spPr>
        <p:txBody>
          <a:bodyPr/>
          <a:lstStyle/>
          <a:p>
            <a:pPr lvl="0"/>
            <a:r>
              <a:rPr lang="en-US" sz="2400" b="1" dirty="0"/>
              <a:t>Demographics</a:t>
            </a:r>
            <a:endParaRPr lang="en-US" sz="2400" dirty="0"/>
          </a:p>
          <a:p>
            <a:pPr lvl="1"/>
            <a:r>
              <a:rPr lang="en-US" sz="2000" dirty="0"/>
              <a:t>Location</a:t>
            </a:r>
          </a:p>
          <a:p>
            <a:pPr lvl="1"/>
            <a:r>
              <a:rPr lang="en-US" sz="2000" dirty="0"/>
              <a:t>Ages</a:t>
            </a:r>
          </a:p>
          <a:p>
            <a:pPr lvl="1"/>
            <a:r>
              <a:rPr lang="en-US" sz="2000" dirty="0"/>
              <a:t>Gender</a:t>
            </a:r>
          </a:p>
          <a:p>
            <a:pPr lvl="1"/>
            <a:r>
              <a:rPr lang="en-US" sz="2000" dirty="0"/>
              <a:t>Race/Ethnicity</a:t>
            </a:r>
          </a:p>
          <a:p>
            <a:pPr lvl="1"/>
            <a:r>
              <a:rPr lang="en-US" sz="2000" dirty="0"/>
              <a:t>Income</a:t>
            </a:r>
          </a:p>
          <a:p>
            <a:r>
              <a:rPr lang="en-US" sz="2400" b="1" dirty="0"/>
              <a:t>Numbers:</a:t>
            </a:r>
            <a:r>
              <a:rPr lang="en-US" sz="2400" dirty="0"/>
              <a:t> How many?</a:t>
            </a:r>
          </a:p>
          <a:p>
            <a:r>
              <a:rPr lang="en-US" sz="2400" b="1" dirty="0"/>
              <a:t>Rationale: </a:t>
            </a:r>
            <a:r>
              <a:rPr lang="en-US" sz="2200" dirty="0"/>
              <a:t>Why is it important to work with this audience?</a:t>
            </a:r>
          </a:p>
          <a:p>
            <a:r>
              <a:rPr lang="en-US" sz="2400" b="1" dirty="0"/>
              <a:t>Recruitment:</a:t>
            </a:r>
            <a:r>
              <a:rPr lang="en-US" sz="2400" dirty="0"/>
              <a:t> How will you reach them?</a:t>
            </a:r>
          </a:p>
          <a:p>
            <a:r>
              <a:rPr lang="en-US" sz="2400" b="1" dirty="0"/>
              <a:t>Benefits:</a:t>
            </a:r>
            <a:r>
              <a:rPr lang="en-US" sz="2400" dirty="0"/>
              <a:t> How will they benefit?</a:t>
            </a:r>
          </a:p>
          <a:p>
            <a:endParaRPr lang="en-US" dirty="0"/>
          </a:p>
        </p:txBody>
      </p:sp>
      <p:sp>
        <p:nvSpPr>
          <p:cNvPr id="4" name="Right Brace 3" descr="This right brace encompasses the demographic categories location, ages, gender, race/ethnicity and income. This brace is labelled &quot;underrepresented groups&quot; followed by a question mark. The point here is whether the demographics of one's target audience match those of groups that are underrepresented in STEM education and occupations." title="Right Brace"/>
          <p:cNvSpPr/>
          <p:nvPr/>
        </p:nvSpPr>
        <p:spPr>
          <a:xfrm>
            <a:off x="3296654" y="2133600"/>
            <a:ext cx="487279" cy="171650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1800"/>
          </a:p>
        </p:txBody>
      </p:sp>
      <p:sp>
        <p:nvSpPr>
          <p:cNvPr id="5" name="TextBox 4"/>
          <p:cNvSpPr txBox="1"/>
          <p:nvPr/>
        </p:nvSpPr>
        <p:spPr>
          <a:xfrm>
            <a:off x="3783933" y="2807187"/>
            <a:ext cx="4140867" cy="369332"/>
          </a:xfrm>
          <a:prstGeom prst="rect">
            <a:avLst/>
          </a:prstGeom>
          <a:noFill/>
        </p:spPr>
        <p:txBody>
          <a:bodyPr wrap="square" rtlCol="0">
            <a:spAutoFit/>
          </a:bodyPr>
          <a:lstStyle/>
          <a:p>
            <a:r>
              <a:rPr lang="en-US" sz="1800" b="1" dirty="0">
                <a:latin typeface="+mn-lt"/>
              </a:rPr>
              <a:t>UNDERREPRESENTED GROUPS?</a:t>
            </a:r>
          </a:p>
        </p:txBody>
      </p:sp>
    </p:spTree>
    <p:extLst>
      <p:ext uri="{BB962C8B-B14F-4D97-AF65-F5344CB8AC3E}">
        <p14:creationId xmlns:p14="http://schemas.microsoft.com/office/powerpoint/2010/main" val="295698419"/>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&amp; Engagement Support</a:t>
            </a:r>
          </a:p>
        </p:txBody>
      </p:sp>
      <p:sp>
        <p:nvSpPr>
          <p:cNvPr id="3" name="Text Placeholder 2"/>
          <p:cNvSpPr>
            <a:spLocks noGrp="1"/>
          </p:cNvSpPr>
          <p:nvPr>
            <p:ph type="body" idx="1"/>
          </p:nvPr>
        </p:nvSpPr>
        <p:spPr>
          <a:xfrm>
            <a:off x="628650" y="1981200"/>
            <a:ext cx="7886700" cy="3320715"/>
          </a:xfrm>
        </p:spPr>
        <p:txBody>
          <a:bodyPr/>
          <a:lstStyle/>
          <a:p>
            <a:r>
              <a:rPr lang="en-US" sz="2800" dirty="0"/>
              <a:t>How </a:t>
            </a:r>
            <a:r>
              <a:rPr lang="en-US" sz="2800" b="1" dirty="0"/>
              <a:t>comfortable or competent</a:t>
            </a:r>
            <a:r>
              <a:rPr lang="en-US" sz="2800" dirty="0"/>
              <a:t> are you in working with your target audiences?</a:t>
            </a:r>
          </a:p>
          <a:p>
            <a:pPr lvl="1"/>
            <a:r>
              <a:rPr lang="en-US" sz="2400" dirty="0"/>
              <a:t>K-12 students or teachers?</a:t>
            </a:r>
          </a:p>
          <a:p>
            <a:pPr lvl="1"/>
            <a:r>
              <a:rPr lang="en-US" sz="2400" dirty="0"/>
              <a:t>Minoritized and historically marginalized groups?</a:t>
            </a:r>
          </a:p>
          <a:p>
            <a:pPr lvl="1"/>
            <a:r>
              <a:rPr lang="en-US" sz="2400" dirty="0"/>
              <a:t>Members of the general public with low scientific literacy?</a:t>
            </a:r>
          </a:p>
          <a:p>
            <a:pPr lvl="1"/>
            <a:r>
              <a:rPr lang="en-US" sz="2400" dirty="0"/>
              <a:t>Policymakers?</a:t>
            </a:r>
          </a:p>
        </p:txBody>
      </p:sp>
    </p:spTree>
    <p:extLst>
      <p:ext uri="{BB962C8B-B14F-4D97-AF65-F5344CB8AC3E}">
        <p14:creationId xmlns:p14="http://schemas.microsoft.com/office/powerpoint/2010/main" val="245146521"/>
      </p:ext>
    </p:extLst>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Engagement Support</a:t>
            </a:r>
          </a:p>
        </p:txBody>
      </p:sp>
      <p:sp>
        <p:nvSpPr>
          <p:cNvPr id="3" name="Text Placeholder 2"/>
          <p:cNvSpPr>
            <a:spLocks noGrp="1"/>
          </p:cNvSpPr>
          <p:nvPr>
            <p:ph type="body" idx="1"/>
          </p:nvPr>
        </p:nvSpPr>
        <p:spPr>
          <a:xfrm>
            <a:off x="457200" y="1752600"/>
            <a:ext cx="8229600" cy="3962400"/>
          </a:xfrm>
        </p:spPr>
        <p:txBody>
          <a:bodyPr/>
          <a:lstStyle/>
          <a:p>
            <a:pPr marL="0" indent="0">
              <a:spcAft>
                <a:spcPts val="450"/>
              </a:spcAft>
              <a:buNone/>
            </a:pPr>
            <a:r>
              <a:rPr lang="en-US" sz="2400" dirty="0"/>
              <a:t>If you lack experience working successfully with your target audiences, </a:t>
            </a:r>
            <a:r>
              <a:rPr lang="en-US" sz="2400" b="1" i="1" u="sng" dirty="0"/>
              <a:t>ask for help!</a:t>
            </a:r>
          </a:p>
          <a:p>
            <a:pPr>
              <a:spcAft>
                <a:spcPts val="450"/>
              </a:spcAft>
            </a:pPr>
            <a:r>
              <a:rPr lang="en-US" sz="2300" b="1" dirty="0"/>
              <a:t>University Outreach &amp; Engagement</a:t>
            </a:r>
            <a:r>
              <a:rPr lang="en-US" sz="2300" dirty="0"/>
              <a:t> (engage.msu.edu)</a:t>
            </a:r>
          </a:p>
          <a:p>
            <a:pPr>
              <a:spcAft>
                <a:spcPts val="450"/>
              </a:spcAft>
            </a:pPr>
            <a:r>
              <a:rPr lang="en-US" sz="2300" b="1" dirty="0"/>
              <a:t>K-12 Outreach </a:t>
            </a:r>
            <a:r>
              <a:rPr lang="en-US" sz="2300" dirty="0"/>
              <a:t>(education.msu.edu/k12/)</a:t>
            </a:r>
          </a:p>
          <a:p>
            <a:pPr>
              <a:spcAft>
                <a:spcPts val="450"/>
              </a:spcAft>
            </a:pPr>
            <a:r>
              <a:rPr lang="en-US" sz="2300" b="1" dirty="0"/>
              <a:t>MSU Extension</a:t>
            </a:r>
            <a:r>
              <a:rPr lang="en-US" sz="2300" dirty="0"/>
              <a:t> (canr.msu.edu/outreach)</a:t>
            </a:r>
          </a:p>
          <a:p>
            <a:pPr>
              <a:spcAft>
                <a:spcPts val="450"/>
              </a:spcAft>
            </a:pPr>
            <a:r>
              <a:rPr lang="en-US" sz="2300" b="1" dirty="0"/>
              <a:t>MSU Innovation Center </a:t>
            </a:r>
            <a:r>
              <a:rPr lang="en-US" sz="2300" dirty="0"/>
              <a:t>(innovationcenter.msu.edu)</a:t>
            </a:r>
          </a:p>
          <a:p>
            <a:pPr>
              <a:spcAft>
                <a:spcPts val="450"/>
              </a:spcAft>
            </a:pPr>
            <a:r>
              <a:rPr lang="en-US" sz="2300" b="1" dirty="0"/>
              <a:t>IPPSR</a:t>
            </a:r>
            <a:r>
              <a:rPr lang="en-US" sz="2300" dirty="0"/>
              <a:t> (ippsr.msu.edu) – working with policymakers</a:t>
            </a:r>
          </a:p>
          <a:p>
            <a:pPr>
              <a:spcAft>
                <a:spcPts val="450"/>
              </a:spcAft>
            </a:pPr>
            <a:r>
              <a:rPr lang="en-US" sz="2300" dirty="0"/>
              <a:t>Faculty or staff with prior experience</a:t>
            </a:r>
          </a:p>
        </p:txBody>
      </p:sp>
    </p:spTree>
    <p:extLst>
      <p:ext uri="{BB962C8B-B14F-4D97-AF65-F5344CB8AC3E}">
        <p14:creationId xmlns:p14="http://schemas.microsoft.com/office/powerpoint/2010/main" val="2791097116"/>
      </p:ext>
    </p:extLst>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lstStyle/>
          <a:p>
            <a:r>
              <a:rPr lang="en-US" dirty="0"/>
              <a:t>Worksheet 2: My Audiences (10 mins)</a:t>
            </a:r>
            <a:endParaRPr lang="en-US" sz="2800" dirty="0"/>
          </a:p>
        </p:txBody>
      </p:sp>
      <p:sp>
        <p:nvSpPr>
          <p:cNvPr id="3" name="Text Placeholder 2"/>
          <p:cNvSpPr>
            <a:spLocks noGrp="1"/>
          </p:cNvSpPr>
          <p:nvPr>
            <p:ph type="body" idx="1"/>
          </p:nvPr>
        </p:nvSpPr>
        <p:spPr>
          <a:xfrm>
            <a:off x="628650" y="1828800"/>
            <a:ext cx="8058150" cy="4343400"/>
          </a:xfrm>
        </p:spPr>
        <p:txBody>
          <a:bodyPr/>
          <a:lstStyle/>
          <a:p>
            <a:pPr marL="457200" indent="-457200">
              <a:lnSpc>
                <a:spcPct val="150000"/>
              </a:lnSpc>
              <a:buFont typeface="+mj-lt"/>
              <a:buAutoNum type="arabicPeriod"/>
            </a:pPr>
            <a:r>
              <a:rPr lang="en-US" sz="2400" dirty="0"/>
              <a:t>What are some possible audiences for my BI activities?</a:t>
            </a:r>
          </a:p>
          <a:p>
            <a:pPr marL="457200" indent="-457200">
              <a:lnSpc>
                <a:spcPct val="150000"/>
              </a:lnSpc>
              <a:buFont typeface="+mj-lt"/>
              <a:buAutoNum type="arabicPeriod"/>
            </a:pPr>
            <a:r>
              <a:rPr lang="en-US" sz="2400" dirty="0"/>
              <a:t>Why is it important to work with these audiences?</a:t>
            </a:r>
          </a:p>
          <a:p>
            <a:pPr marL="0" indent="0" algn="ctr">
              <a:lnSpc>
                <a:spcPct val="150000"/>
              </a:lnSpc>
              <a:buNone/>
            </a:pPr>
            <a:endParaRPr lang="en-US" sz="2400" dirty="0"/>
          </a:p>
          <a:p>
            <a:pPr marL="0" indent="0" algn="ctr">
              <a:lnSpc>
                <a:spcPct val="150000"/>
              </a:lnSpc>
              <a:buNone/>
            </a:pPr>
            <a:r>
              <a:rPr lang="en-US" sz="2400" dirty="0"/>
              <a:t>POST YOUR QUESTIONS IN THE CHAT!</a:t>
            </a:r>
          </a:p>
        </p:txBody>
      </p:sp>
    </p:spTree>
    <p:extLst>
      <p:ext uri="{BB962C8B-B14F-4D97-AF65-F5344CB8AC3E}">
        <p14:creationId xmlns:p14="http://schemas.microsoft.com/office/powerpoint/2010/main" val="869284379"/>
      </p:ext>
    </p:extLst>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2209800"/>
          </a:xfrm>
        </p:spPr>
        <p:txBody>
          <a:bodyPr/>
          <a:lstStyle/>
          <a:p>
            <a:pPr marL="0" indent="0" algn="ctr">
              <a:buNone/>
            </a:pPr>
            <a:r>
              <a:rPr lang="en-US" sz="6000" dirty="0"/>
              <a:t>Questions?</a:t>
            </a:r>
          </a:p>
        </p:txBody>
      </p:sp>
    </p:spTree>
    <p:extLst>
      <p:ext uri="{BB962C8B-B14F-4D97-AF65-F5344CB8AC3E}">
        <p14:creationId xmlns:p14="http://schemas.microsoft.com/office/powerpoint/2010/main" val="4249618865"/>
      </p:ext>
    </p:extLst>
  </p:cSld>
  <p:clrMapOvr>
    <a:masterClrMapping/>
  </p:clrMapOvr>
  <p:transitio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2"/>
                </a:solidFill>
                <a:latin typeface="+mj-lt"/>
              </a:rPr>
              <a:t>BI Settings</a:t>
            </a:r>
          </a:p>
        </p:txBody>
      </p:sp>
      <p:sp>
        <p:nvSpPr>
          <p:cNvPr id="5" name="Text Placeholder 4"/>
          <p:cNvSpPr>
            <a:spLocks noGrp="1"/>
          </p:cNvSpPr>
          <p:nvPr>
            <p:ph type="body" idx="1"/>
          </p:nvPr>
        </p:nvSpPr>
        <p:spPr/>
        <p:txBody>
          <a:bodyPr/>
          <a:lstStyle/>
          <a:p>
            <a:pPr marL="68580"/>
            <a:r>
              <a:rPr lang="en-US" sz="2100" dirty="0">
                <a:latin typeface="+mn-lt"/>
              </a:rPr>
              <a:t>Where will you engage with your audiences?</a:t>
            </a:r>
          </a:p>
        </p:txBody>
      </p:sp>
    </p:spTree>
    <p:extLst>
      <p:ext uri="{BB962C8B-B14F-4D97-AF65-F5344CB8AC3E}">
        <p14:creationId xmlns:p14="http://schemas.microsoft.com/office/powerpoint/2010/main" val="768381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609600"/>
          </a:xfrm>
        </p:spPr>
        <p:txBody>
          <a:bodyPr wrap="square" anchor="ctr">
            <a:normAutofit/>
          </a:bodyPr>
          <a:lstStyle/>
          <a:p>
            <a:r>
              <a:rPr lang="en-US" b="1"/>
              <a:t>BI Basics</a:t>
            </a:r>
          </a:p>
        </p:txBody>
      </p:sp>
      <p:sp>
        <p:nvSpPr>
          <p:cNvPr id="5" name="Text Placeholder 4"/>
          <p:cNvSpPr>
            <a:spLocks noGrp="1"/>
          </p:cNvSpPr>
          <p:nvPr>
            <p:ph sz="half" idx="1"/>
          </p:nvPr>
        </p:nvSpPr>
        <p:spPr>
          <a:xfrm>
            <a:off x="644237" y="1600200"/>
            <a:ext cx="3740150" cy="3886200"/>
          </a:xfrm>
        </p:spPr>
        <p:txBody>
          <a:bodyPr wrap="square" anchor="t">
            <a:normAutofit/>
          </a:bodyPr>
          <a:lstStyle/>
          <a:p>
            <a:pPr marL="0" indent="0">
              <a:lnSpc>
                <a:spcPct val="200000"/>
              </a:lnSpc>
              <a:buNone/>
            </a:pPr>
            <a:r>
              <a:rPr lang="en-US" sz="2000" b="1" dirty="0"/>
              <a:t>What are broader impacts?</a:t>
            </a:r>
          </a:p>
          <a:p>
            <a:pPr marL="0" indent="0">
              <a:lnSpc>
                <a:spcPct val="200000"/>
              </a:lnSpc>
              <a:buNone/>
            </a:pPr>
            <a:r>
              <a:rPr lang="en-US" sz="2000" b="1" dirty="0"/>
              <a:t>Why are they important?</a:t>
            </a:r>
          </a:p>
        </p:txBody>
      </p:sp>
      <p:pic>
        <p:nvPicPr>
          <p:cNvPr id="3" name="Picture 2" descr="Working with tablet computers in a classroom">
            <a:extLst>
              <a:ext uri="{FF2B5EF4-FFF2-40B4-BE49-F238E27FC236}">
                <a16:creationId xmlns:a16="http://schemas.microsoft.com/office/drawing/2014/main" id="{BB411FC4-F776-4DEE-AC9D-0160F8140E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441" r="4317"/>
          <a:stretch/>
        </p:blipFill>
        <p:spPr>
          <a:xfrm>
            <a:off x="4759325" y="1600200"/>
            <a:ext cx="3740150" cy="3886200"/>
          </a:xfrm>
          <a:prstGeom prst="rect">
            <a:avLst/>
          </a:prstGeom>
          <a:noFill/>
        </p:spPr>
      </p:pic>
    </p:spTree>
    <p:extLst>
      <p:ext uri="{BB962C8B-B14F-4D97-AF65-F5344CB8AC3E}">
        <p14:creationId xmlns:p14="http://schemas.microsoft.com/office/powerpoint/2010/main" val="756704617"/>
      </p:ext>
    </p:extLst>
  </p:cSld>
  <p:clrMapOvr>
    <a:masterClrMapping/>
  </p:clrMapOvr>
  <p:transition spd="med">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aph that shows that throughout a person's lifetime, less than one third of their science education will occur in a formal education setting, such as a school." title="Lifelong and Lifewide Learning"/>
          <p:cNvPicPr>
            <a:picLocks noChangeAspect="1"/>
          </p:cNvPicPr>
          <p:nvPr/>
        </p:nvPicPr>
        <p:blipFill>
          <a:blip r:embed="rId3"/>
          <a:stretch>
            <a:fillRect/>
          </a:stretch>
        </p:blipFill>
        <p:spPr>
          <a:xfrm>
            <a:off x="1358514" y="1752600"/>
            <a:ext cx="6426971" cy="2750744"/>
          </a:xfrm>
          <a:prstGeom prst="rect">
            <a:avLst/>
          </a:prstGeom>
        </p:spPr>
      </p:pic>
      <p:sp>
        <p:nvSpPr>
          <p:cNvPr id="5" name="TextBox 4"/>
          <p:cNvSpPr txBox="1"/>
          <p:nvPr/>
        </p:nvSpPr>
        <p:spPr>
          <a:xfrm>
            <a:off x="842962" y="4658477"/>
            <a:ext cx="7672388" cy="646331"/>
          </a:xfrm>
          <a:prstGeom prst="rect">
            <a:avLst/>
          </a:prstGeom>
          <a:noFill/>
        </p:spPr>
        <p:txBody>
          <a:bodyPr wrap="square" rtlCol="0">
            <a:spAutoFit/>
          </a:bodyPr>
          <a:lstStyle/>
          <a:p>
            <a:pPr algn="ctr"/>
            <a:r>
              <a:rPr lang="en-US" sz="1800" b="1" dirty="0">
                <a:latin typeface="+mn-lt"/>
              </a:rPr>
              <a:t>Figure 1: The LIFE Center Lifelong and </a:t>
            </a:r>
            <a:r>
              <a:rPr lang="en-US" sz="1800" b="1" dirty="0" err="1">
                <a:latin typeface="+mn-lt"/>
              </a:rPr>
              <a:t>Lifewide</a:t>
            </a:r>
            <a:r>
              <a:rPr lang="en-US" sz="1800" b="1" dirty="0">
                <a:latin typeface="+mn-lt"/>
              </a:rPr>
              <a:t> Learning Diagram</a:t>
            </a:r>
            <a:endParaRPr lang="en-US" sz="1800" dirty="0">
              <a:latin typeface="+mn-lt"/>
            </a:endParaRPr>
          </a:p>
          <a:p>
            <a:pPr algn="ctr"/>
            <a:r>
              <a:rPr lang="en-US" sz="1800" dirty="0">
                <a:latin typeface="+mn-lt"/>
              </a:rPr>
              <a:t>Source: </a:t>
            </a:r>
            <a:r>
              <a:rPr lang="nb-NO" sz="1800" b="1" dirty="0">
                <a:latin typeface="+mn-lt"/>
              </a:rPr>
              <a:t>LIFE Center: Stevens, R. Bransford, J. &amp; Stevens, A., 2005</a:t>
            </a:r>
          </a:p>
        </p:txBody>
      </p:sp>
      <p:sp>
        <p:nvSpPr>
          <p:cNvPr id="2" name="Title 1"/>
          <p:cNvSpPr>
            <a:spLocks noGrp="1"/>
          </p:cNvSpPr>
          <p:nvPr>
            <p:ph type="title"/>
          </p:nvPr>
        </p:nvSpPr>
        <p:spPr/>
        <p:txBody>
          <a:bodyPr/>
          <a:lstStyle/>
          <a:p>
            <a:r>
              <a:rPr lang="en-US" dirty="0"/>
              <a:t>Lifelong Science Learning</a:t>
            </a:r>
          </a:p>
        </p:txBody>
      </p:sp>
    </p:spTree>
    <p:extLst>
      <p:ext uri="{BB962C8B-B14F-4D97-AF65-F5344CB8AC3E}">
        <p14:creationId xmlns:p14="http://schemas.microsoft.com/office/powerpoint/2010/main" val="3961188253"/>
      </p:ext>
    </p:extLst>
  </p:cSld>
  <p:clrMapOvr>
    <a:masterClrMapping/>
  </p:clrMapOvr>
  <p:transition spd="med">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is table compares formal versus informal education settings. Formal education settings include classrooms, laboratories, and online courses. Informal education settings fall into three main groups: designed spaces, programs for science learning, and science media." title="Science Education Settings"/>
          <p:cNvGraphicFramePr>
            <a:graphicFrameLocks noGrp="1"/>
          </p:cNvGraphicFramePr>
          <p:nvPr>
            <p:extLst>
              <p:ext uri="{D42A27DB-BD31-4B8C-83A1-F6EECF244321}">
                <p14:modId xmlns:p14="http://schemas.microsoft.com/office/powerpoint/2010/main" val="2345935657"/>
              </p:ext>
            </p:extLst>
          </p:nvPr>
        </p:nvGraphicFramePr>
        <p:xfrm>
          <a:off x="0" y="34758"/>
          <a:ext cx="9144000" cy="6781800"/>
        </p:xfrm>
        <a:graphic>
          <a:graphicData uri="http://schemas.openxmlformats.org/drawingml/2006/table">
            <a:tbl>
              <a:tblPr firstRow="1" bandRow="1">
                <a:tableStyleId>{EB344D84-9AFB-497E-A393-DC336BA19D2E}</a:tableStyleId>
              </a:tblPr>
              <a:tblGrid>
                <a:gridCol w="4572000">
                  <a:extLst>
                    <a:ext uri="{9D8B030D-6E8A-4147-A177-3AD203B41FA5}">
                      <a16:colId xmlns:a16="http://schemas.microsoft.com/office/drawing/2014/main" val="552495544"/>
                    </a:ext>
                  </a:extLst>
                </a:gridCol>
                <a:gridCol w="4572000">
                  <a:extLst>
                    <a:ext uri="{9D8B030D-6E8A-4147-A177-3AD203B41FA5}">
                      <a16:colId xmlns:a16="http://schemas.microsoft.com/office/drawing/2014/main" val="4101083343"/>
                    </a:ext>
                  </a:extLst>
                </a:gridCol>
              </a:tblGrid>
              <a:tr h="605295">
                <a:tc gridSpan="2">
                  <a:txBody>
                    <a:bodyPr/>
                    <a:lstStyle/>
                    <a:p>
                      <a:pPr algn="ctr"/>
                      <a:r>
                        <a:rPr lang="en-US" sz="2100" dirty="0"/>
                        <a:t>SCIENCE</a:t>
                      </a:r>
                      <a:r>
                        <a:rPr lang="en-US" sz="2100" baseline="0" dirty="0"/>
                        <a:t> EDUCATION SETTINGS</a:t>
                      </a:r>
                      <a:endParaRPr lang="en-US" sz="2100" dirty="0"/>
                    </a:p>
                  </a:txBody>
                  <a:tcPr marL="68580" marR="68580" marT="34290" marB="34290"/>
                </a:tc>
                <a:tc hMerge="1">
                  <a:txBody>
                    <a:bodyPr/>
                    <a:lstStyle/>
                    <a:p>
                      <a:endParaRPr lang="en-US" dirty="0"/>
                    </a:p>
                  </a:txBody>
                  <a:tcPr/>
                </a:tc>
                <a:extLst>
                  <a:ext uri="{0D108BD9-81ED-4DB2-BD59-A6C34878D82A}">
                    <a16:rowId xmlns:a16="http://schemas.microsoft.com/office/drawing/2014/main" val="3879873401"/>
                  </a:ext>
                </a:extLst>
              </a:tr>
              <a:tr h="605295">
                <a:tc>
                  <a:txBody>
                    <a:bodyPr/>
                    <a:lstStyle/>
                    <a:p>
                      <a:r>
                        <a:rPr lang="en-US" sz="2400" dirty="0"/>
                        <a:t>FORMAL</a:t>
                      </a:r>
                      <a:endParaRPr lang="en-US" sz="2400" b="1" dirty="0"/>
                    </a:p>
                  </a:txBody>
                  <a:tcPr marL="68580" marR="68580" marT="34290" marB="34290"/>
                </a:tc>
                <a:tc>
                  <a:txBody>
                    <a:bodyPr/>
                    <a:lstStyle/>
                    <a:p>
                      <a:r>
                        <a:rPr lang="en-US" sz="2400" dirty="0"/>
                        <a:t>INFORMAL</a:t>
                      </a:r>
                      <a:endParaRPr lang="en-US" sz="2400" b="1" dirty="0"/>
                    </a:p>
                  </a:txBody>
                  <a:tcPr marL="68580" marR="68580" marT="34290" marB="34290"/>
                </a:tc>
                <a:extLst>
                  <a:ext uri="{0D108BD9-81ED-4DB2-BD59-A6C34878D82A}">
                    <a16:rowId xmlns:a16="http://schemas.microsoft.com/office/drawing/2014/main" val="4057609901"/>
                  </a:ext>
                </a:extLst>
              </a:tr>
              <a:tr h="1831957">
                <a:tc rowSpan="3">
                  <a:txBody>
                    <a:bodyPr/>
                    <a:lstStyle/>
                    <a:p>
                      <a:pPr marL="285750" indent="-285750">
                        <a:lnSpc>
                          <a:spcPct val="150000"/>
                        </a:lnSpc>
                        <a:buFont typeface="Arial" panose="020B0604020202020204" pitchFamily="34" charset="0"/>
                        <a:buChar char="•"/>
                      </a:pPr>
                      <a:r>
                        <a:rPr lang="en-US" sz="1800" dirty="0"/>
                        <a:t>Classrooms</a:t>
                      </a:r>
                    </a:p>
                    <a:p>
                      <a:pPr marL="285750" indent="-285750">
                        <a:lnSpc>
                          <a:spcPct val="150000"/>
                        </a:lnSpc>
                        <a:buFont typeface="Arial" panose="020B0604020202020204" pitchFamily="34" charset="0"/>
                        <a:buChar char="•"/>
                      </a:pPr>
                      <a:r>
                        <a:rPr lang="en-US" sz="1800" dirty="0"/>
                        <a:t>Laboratories</a:t>
                      </a:r>
                    </a:p>
                    <a:p>
                      <a:pPr marL="285750" indent="-285750">
                        <a:lnSpc>
                          <a:spcPct val="150000"/>
                        </a:lnSpc>
                        <a:buFont typeface="Arial" panose="020B0604020202020204" pitchFamily="34" charset="0"/>
                        <a:buChar char="•"/>
                      </a:pPr>
                      <a:r>
                        <a:rPr lang="en-US" sz="1800" dirty="0"/>
                        <a:t>Online courses</a:t>
                      </a:r>
                      <a:endParaRPr lang="en-US" sz="1800" b="1" dirty="0"/>
                    </a:p>
                  </a:txBody>
                  <a:tcPr marL="68580" marR="68580" marT="34290" marB="34290"/>
                </a:tc>
                <a:tc>
                  <a:txBody>
                    <a:bodyPr/>
                    <a:lstStyle/>
                    <a:p>
                      <a:r>
                        <a:rPr lang="en-US" sz="1800" b="1" dirty="0"/>
                        <a:t>Designe</a:t>
                      </a:r>
                      <a:r>
                        <a:rPr lang="en-US" sz="1800" b="1" baseline="0" dirty="0"/>
                        <a:t>d Spaces</a:t>
                      </a:r>
                    </a:p>
                    <a:p>
                      <a:pPr marL="285750" lvl="3" indent="-285750">
                        <a:buFont typeface="Arial" panose="020B0604020202020204" pitchFamily="34" charset="0"/>
                        <a:buChar char="•"/>
                      </a:pPr>
                      <a:r>
                        <a:rPr lang="en-US" sz="1800" u="none" strike="noStrike" cap="none" dirty="0">
                          <a:effectLst/>
                          <a:sym typeface="Arial"/>
                        </a:rPr>
                        <a:t>Museums</a:t>
                      </a:r>
                    </a:p>
                    <a:p>
                      <a:pPr marL="285750" lvl="3" indent="-285750">
                        <a:buFont typeface="Arial" panose="020B0604020202020204" pitchFamily="34" charset="0"/>
                        <a:buChar char="•"/>
                      </a:pPr>
                      <a:r>
                        <a:rPr lang="en-US" sz="1800" u="none" strike="noStrike" cap="none" dirty="0">
                          <a:effectLst/>
                          <a:sym typeface="Arial"/>
                        </a:rPr>
                        <a:t>Science centers</a:t>
                      </a:r>
                    </a:p>
                    <a:p>
                      <a:pPr marL="285750" lvl="3" indent="-285750">
                        <a:buFont typeface="Arial" panose="020B0604020202020204" pitchFamily="34" charset="0"/>
                        <a:buChar char="•"/>
                      </a:pPr>
                      <a:r>
                        <a:rPr lang="en-US" sz="1800" u="none" strike="noStrike" cap="none" dirty="0">
                          <a:effectLst/>
                          <a:sym typeface="Arial"/>
                        </a:rPr>
                        <a:t>Zoos</a:t>
                      </a:r>
                    </a:p>
                    <a:p>
                      <a:pPr marL="285750" lvl="3" indent="-285750">
                        <a:buFont typeface="Arial" panose="020B0604020202020204" pitchFamily="34" charset="0"/>
                        <a:buChar char="•"/>
                      </a:pPr>
                      <a:r>
                        <a:rPr lang="en-US" sz="1800" u="none" strike="noStrike" cap="none" dirty="0">
                          <a:effectLst/>
                          <a:sym typeface="Arial"/>
                        </a:rPr>
                        <a:t>Aquariums</a:t>
                      </a:r>
                    </a:p>
                    <a:p>
                      <a:pPr marL="285750" lvl="3" indent="-285750">
                        <a:buFont typeface="Arial" panose="020B0604020202020204" pitchFamily="34" charset="0"/>
                        <a:buChar char="•"/>
                      </a:pPr>
                      <a:r>
                        <a:rPr lang="en-US" sz="1800" u="none" strike="noStrike" cap="none" dirty="0">
                          <a:effectLst/>
                          <a:sym typeface="Arial"/>
                        </a:rPr>
                        <a:t>Environmental centers</a:t>
                      </a:r>
                      <a:endParaRPr lang="en-US" sz="1800" dirty="0"/>
                    </a:p>
                  </a:txBody>
                  <a:tcPr marL="68580" marR="68580" marT="34290" marB="34290"/>
                </a:tc>
                <a:extLst>
                  <a:ext uri="{0D108BD9-81ED-4DB2-BD59-A6C34878D82A}">
                    <a16:rowId xmlns:a16="http://schemas.microsoft.com/office/drawing/2014/main" val="2471652980"/>
                  </a:ext>
                </a:extLst>
              </a:tr>
              <a:tr h="2291453">
                <a:tc vMerge="1">
                  <a:txBody>
                    <a:bodyPr/>
                    <a:lstStyle/>
                    <a:p>
                      <a:endParaRPr lang="en-US" dirty="0"/>
                    </a:p>
                  </a:txBody>
                  <a:tcPr/>
                </a:tc>
                <a:tc>
                  <a:txBody>
                    <a:bodyPr/>
                    <a:lstStyle/>
                    <a:p>
                      <a:pPr marL="0" marR="0" lvl="3"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Programs for Science Learning</a:t>
                      </a:r>
                    </a:p>
                    <a:p>
                      <a:pPr marL="285750" marR="0" lvl="3"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u="none" strike="noStrike" cap="none" dirty="0">
                          <a:effectLst/>
                          <a:sym typeface="Arial"/>
                        </a:rPr>
                        <a:t>Hobbyist groups</a:t>
                      </a:r>
                    </a:p>
                    <a:p>
                      <a:pPr marL="285750" marR="0" lvl="3"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u="none" strike="noStrike" cap="none" dirty="0">
                          <a:effectLst/>
                          <a:sym typeface="Arial"/>
                        </a:rPr>
                        <a:t>Citizen science</a:t>
                      </a:r>
                    </a:p>
                    <a:p>
                      <a:pPr marL="285750" marR="0" lvl="3"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u="none" strike="noStrike" cap="none" dirty="0">
                          <a:effectLst/>
                          <a:sym typeface="Arial"/>
                        </a:rPr>
                        <a:t>Library programs</a:t>
                      </a:r>
                    </a:p>
                    <a:p>
                      <a:pPr marL="285750" marR="0" lvl="3"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u="none" strike="noStrike" cap="none" dirty="0">
                          <a:effectLst/>
                          <a:sym typeface="Arial"/>
                        </a:rPr>
                        <a:t>Making and tinkering groups</a:t>
                      </a:r>
                    </a:p>
                    <a:p>
                      <a:pPr marL="285750" marR="0" lvl="3"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u="none" strike="noStrike" cap="none" dirty="0">
                          <a:effectLst/>
                          <a:sym typeface="Arial"/>
                        </a:rPr>
                        <a:t>Outdoor</a:t>
                      </a:r>
                      <a:r>
                        <a:rPr lang="en-US" sz="1800" u="none" strike="noStrike" cap="none" baseline="0" dirty="0">
                          <a:effectLst/>
                          <a:sym typeface="Arial"/>
                        </a:rPr>
                        <a:t> a</a:t>
                      </a:r>
                      <a:r>
                        <a:rPr lang="en-US" sz="1800" u="none" strike="noStrike" cap="none" dirty="0">
                          <a:effectLst/>
                          <a:sym typeface="Arial"/>
                        </a:rPr>
                        <a:t>nd garden programs</a:t>
                      </a:r>
                    </a:p>
                    <a:p>
                      <a:pPr marL="285750" marR="0" lvl="3"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800" u="none" strike="noStrike" cap="none" dirty="0">
                          <a:effectLst/>
                          <a:sym typeface="Arial"/>
                        </a:rPr>
                        <a:t>Summer programs</a:t>
                      </a:r>
                      <a:endParaRPr lang="en-US" sz="1800" dirty="0"/>
                    </a:p>
                  </a:txBody>
                  <a:tcPr marL="68580" marR="68580" marT="34290" marB="34290"/>
                </a:tc>
                <a:extLst>
                  <a:ext uri="{0D108BD9-81ED-4DB2-BD59-A6C34878D82A}">
                    <a16:rowId xmlns:a16="http://schemas.microsoft.com/office/drawing/2014/main" val="1234406743"/>
                  </a:ext>
                </a:extLst>
              </a:tr>
              <a:tr h="1447800">
                <a:tc vMerge="1">
                  <a:txBody>
                    <a:bodyPr/>
                    <a:lstStyle/>
                    <a:p>
                      <a:endParaRPr lang="en-US" dirty="0"/>
                    </a:p>
                  </a:txBody>
                  <a:tcPr/>
                </a:tc>
                <a:tc>
                  <a:txBody>
                    <a:bodyPr/>
                    <a:lstStyle/>
                    <a:p>
                      <a:r>
                        <a:rPr lang="en-US" sz="1800" b="1" dirty="0"/>
                        <a:t>Science</a:t>
                      </a:r>
                      <a:r>
                        <a:rPr lang="en-US" sz="1800" b="1" baseline="0" dirty="0"/>
                        <a:t> Media</a:t>
                      </a:r>
                    </a:p>
                    <a:p>
                      <a:pPr marL="285750" indent="-285750">
                        <a:buFont typeface="Arial" panose="020B0604020202020204" pitchFamily="34" charset="0"/>
                        <a:buChar char="•"/>
                      </a:pPr>
                      <a:r>
                        <a:rPr lang="en-US" sz="1800" u="none" strike="noStrike" cap="none" dirty="0">
                          <a:effectLst/>
                          <a:sym typeface="Arial"/>
                        </a:rPr>
                        <a:t>Radio, TV, internet (interactive and online games, simulations, websites, mobile apps, etc.)</a:t>
                      </a:r>
                      <a:endParaRPr lang="en-US" sz="1800" b="1" dirty="0"/>
                    </a:p>
                  </a:txBody>
                  <a:tcPr marL="68580" marR="68580" marT="34290" marB="34290"/>
                </a:tc>
                <a:extLst>
                  <a:ext uri="{0D108BD9-81ED-4DB2-BD59-A6C34878D82A}">
                    <a16:rowId xmlns:a16="http://schemas.microsoft.com/office/drawing/2014/main" val="3794179240"/>
                  </a:ext>
                </a:extLst>
              </a:tr>
            </a:tbl>
          </a:graphicData>
        </a:graphic>
      </p:graphicFrame>
      <p:sp>
        <p:nvSpPr>
          <p:cNvPr id="7" name="TextBox 6"/>
          <p:cNvSpPr txBox="1"/>
          <p:nvPr/>
        </p:nvSpPr>
        <p:spPr>
          <a:xfrm>
            <a:off x="32084" y="6503404"/>
            <a:ext cx="3048000" cy="338554"/>
          </a:xfrm>
          <a:prstGeom prst="rect">
            <a:avLst/>
          </a:prstGeom>
          <a:noFill/>
        </p:spPr>
        <p:txBody>
          <a:bodyPr wrap="square" rtlCol="0">
            <a:spAutoFit/>
          </a:bodyPr>
          <a:lstStyle/>
          <a:p>
            <a:r>
              <a:rPr lang="en-US" sz="1600" dirty="0">
                <a:latin typeface="+mn-lt"/>
              </a:rPr>
              <a:t>Source: Bell et al., 2009</a:t>
            </a:r>
          </a:p>
        </p:txBody>
      </p:sp>
    </p:spTree>
    <p:extLst>
      <p:ext uri="{BB962C8B-B14F-4D97-AF65-F5344CB8AC3E}">
        <p14:creationId xmlns:p14="http://schemas.microsoft.com/office/powerpoint/2010/main" val="299980225"/>
      </p:ext>
    </p:extLst>
  </p:cSld>
  <p:clrMapOvr>
    <a:masterClrMapping/>
  </p:clrMapOvr>
  <p:transition spd="med">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wrap="square" anchor="ctr">
            <a:normAutofit/>
          </a:bodyPr>
          <a:lstStyle/>
          <a:p>
            <a:r>
              <a:rPr lang="en-US" dirty="0"/>
              <a:t>Summer Pre-College Programs</a:t>
            </a:r>
          </a:p>
        </p:txBody>
      </p:sp>
      <p:sp>
        <p:nvSpPr>
          <p:cNvPr id="3" name="Content Placeholder 2"/>
          <p:cNvSpPr>
            <a:spLocks noGrp="1"/>
          </p:cNvSpPr>
          <p:nvPr>
            <p:ph sz="half" idx="1"/>
          </p:nvPr>
        </p:nvSpPr>
        <p:spPr>
          <a:xfrm>
            <a:off x="644237" y="1600200"/>
            <a:ext cx="3740150" cy="3886200"/>
          </a:xfrm>
        </p:spPr>
        <p:txBody>
          <a:bodyPr wrap="square" anchor="t">
            <a:normAutofit/>
          </a:bodyPr>
          <a:lstStyle/>
          <a:p>
            <a:pPr marL="0" indent="0">
              <a:spcAft>
                <a:spcPts val="600"/>
              </a:spcAft>
              <a:buNone/>
            </a:pPr>
            <a:r>
              <a:rPr lang="en-US"/>
              <a:t>Spartan youth programs:</a:t>
            </a:r>
          </a:p>
          <a:p>
            <a:pPr lvl="0"/>
            <a:r>
              <a:rPr lang="en-US"/>
              <a:t>Spartan Robotics Camp</a:t>
            </a:r>
          </a:p>
          <a:p>
            <a:pPr lvl="0"/>
            <a:r>
              <a:rPr lang="en-US"/>
              <a:t>Math, Science, Technology Leadership Camp</a:t>
            </a:r>
          </a:p>
          <a:p>
            <a:pPr lvl="0"/>
            <a:r>
              <a:rPr lang="en-US"/>
              <a:t>Physics of Atomic Nuclei (PAN)</a:t>
            </a:r>
          </a:p>
          <a:p>
            <a:pPr lvl="0"/>
            <a:r>
              <a:rPr lang="en-US" err="1"/>
              <a:t>OsteoCHAMPS</a:t>
            </a:r>
            <a:endParaRPr lang="en-US"/>
          </a:p>
          <a:p>
            <a:pPr lvl="0"/>
            <a:r>
              <a:rPr lang="en-US"/>
              <a:t>ANR Institute for Multicultural Students</a:t>
            </a:r>
          </a:p>
          <a:p>
            <a:endParaRPr lang="en-US"/>
          </a:p>
          <a:p>
            <a:pPr marL="0" indent="0">
              <a:buNone/>
            </a:pPr>
            <a:r>
              <a:rPr lang="en-US">
                <a:hlinkClick r:id="rId3"/>
              </a:rPr>
              <a:t>https://spartanyouth.msu.edu/Default.aspx</a:t>
            </a:r>
            <a:endParaRPr lang="en-US"/>
          </a:p>
        </p:txBody>
      </p:sp>
      <p:pic>
        <p:nvPicPr>
          <p:cNvPr id="4" name="Picture 3" descr="This is an image of students attending a summer robotics camp.">
            <a:extLst>
              <a:ext uri="{FF2B5EF4-FFF2-40B4-BE49-F238E27FC236}">
                <a16:creationId xmlns:a16="http://schemas.microsoft.com/office/drawing/2014/main" id="{22260C53-EBD7-42F0-A268-F36B4AFB797F}"/>
              </a:ext>
            </a:extLst>
          </p:cNvPr>
          <p:cNvPicPr>
            <a:picLocks noChangeAspect="1"/>
          </p:cNvPicPr>
          <p:nvPr/>
        </p:nvPicPr>
        <p:blipFill rotWithShape="1">
          <a:blip r:embed="rId4"/>
          <a:srcRect l="33268" r="2491"/>
          <a:stretch/>
        </p:blipFill>
        <p:spPr>
          <a:xfrm>
            <a:off x="4759325" y="1600200"/>
            <a:ext cx="3740150" cy="3886200"/>
          </a:xfrm>
          <a:prstGeom prst="rect">
            <a:avLst/>
          </a:prstGeom>
          <a:noFill/>
        </p:spPr>
      </p:pic>
      <p:sp>
        <p:nvSpPr>
          <p:cNvPr id="5" name="TextBox 4" descr="This picture shows high school students clustered around a laptop during a robotics summer camp.">
            <a:extLst>
              <a:ext uri="{FF2B5EF4-FFF2-40B4-BE49-F238E27FC236}">
                <a16:creationId xmlns:a16="http://schemas.microsoft.com/office/drawing/2014/main" id="{EB8FCB27-480C-486B-A927-9E8B57259301}"/>
              </a:ext>
            </a:extLst>
          </p:cNvPr>
          <p:cNvSpPr txBox="1"/>
          <p:nvPr/>
        </p:nvSpPr>
        <p:spPr>
          <a:xfrm>
            <a:off x="4759325" y="5638800"/>
            <a:ext cx="3740150" cy="461665"/>
          </a:xfrm>
          <a:prstGeom prst="rect">
            <a:avLst/>
          </a:prstGeom>
          <a:noFill/>
        </p:spPr>
        <p:txBody>
          <a:bodyPr wrap="square" rtlCol="0">
            <a:spAutoFit/>
          </a:bodyPr>
          <a:lstStyle/>
          <a:p>
            <a:r>
              <a:rPr lang="en-US" sz="1200" dirty="0"/>
              <a:t>https://www.egr.msu.edu/index.php/news/2019/04/16/summer-camps-2019</a:t>
            </a:r>
          </a:p>
        </p:txBody>
      </p:sp>
    </p:spTree>
    <p:extLst>
      <p:ext uri="{BB962C8B-B14F-4D97-AF65-F5344CB8AC3E}">
        <p14:creationId xmlns:p14="http://schemas.microsoft.com/office/powerpoint/2010/main" val="898941845"/>
      </p:ext>
    </p:extLst>
  </p:cSld>
  <p:clrMapOvr>
    <a:masterClrMapping/>
  </p:clrMapOvr>
  <p:transition spd="med">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Media</a:t>
            </a:r>
          </a:p>
        </p:txBody>
      </p:sp>
      <p:sp>
        <p:nvSpPr>
          <p:cNvPr id="4" name="Text Placeholder 3"/>
          <p:cNvSpPr>
            <a:spLocks noGrp="1"/>
          </p:cNvSpPr>
          <p:nvPr>
            <p:ph type="body" idx="1"/>
          </p:nvPr>
        </p:nvSpPr>
        <p:spPr>
          <a:xfrm>
            <a:off x="628650" y="1676400"/>
            <a:ext cx="7886700" cy="4598182"/>
          </a:xfrm>
          <a:prstGeom prst="rect">
            <a:avLst/>
          </a:prstGeom>
        </p:spPr>
        <p:txBody>
          <a:bodyPr>
            <a:spAutoFit/>
          </a:bodyPr>
          <a:lstStyle/>
          <a:p>
            <a:pPr marL="214313" indent="-214313">
              <a:buFont typeface="Arial" panose="020B0604020202020204" pitchFamily="34" charset="0"/>
              <a:buChar char="•"/>
            </a:pPr>
            <a:r>
              <a:rPr lang="en-US" sz="2400" dirty="0"/>
              <a:t>Print: Scientific American, NY Times science supplement</a:t>
            </a:r>
          </a:p>
          <a:p>
            <a:pPr marL="214313" indent="-214313">
              <a:buFont typeface="Arial" panose="020B0604020202020204" pitchFamily="34" charset="0"/>
              <a:buChar char="•"/>
            </a:pPr>
            <a:r>
              <a:rPr lang="en-US" sz="2400" dirty="0"/>
              <a:t>Radio  - NPR: Science Friday, Hidden Brain</a:t>
            </a:r>
          </a:p>
          <a:p>
            <a:pPr marL="214313" indent="-214313">
              <a:buFont typeface="Arial" panose="020B0604020202020204" pitchFamily="34" charset="0"/>
              <a:buChar char="•"/>
            </a:pPr>
            <a:r>
              <a:rPr lang="en-US" sz="2400" dirty="0"/>
              <a:t>TV – PBS: NOVA, Nature</a:t>
            </a:r>
          </a:p>
          <a:p>
            <a:pPr marL="214313" indent="-214313">
              <a:buFont typeface="Arial" panose="020B0604020202020204" pitchFamily="34" charset="0"/>
              <a:buChar char="•"/>
            </a:pPr>
            <a:r>
              <a:rPr lang="en-US" sz="2400" dirty="0"/>
              <a:t>Internet</a:t>
            </a:r>
          </a:p>
          <a:p>
            <a:pPr marL="557213" lvl="1" indent="-214313">
              <a:buFont typeface="Arial" panose="020B0604020202020204" pitchFamily="34" charset="0"/>
              <a:buChar char="•"/>
            </a:pPr>
            <a:r>
              <a:rPr lang="en-US" sz="2000" dirty="0"/>
              <a:t>Interactive and online games and simulations</a:t>
            </a:r>
          </a:p>
          <a:p>
            <a:pPr marL="557213" lvl="1" indent="-214313">
              <a:buFont typeface="Arial" panose="020B0604020202020204" pitchFamily="34" charset="0"/>
              <a:buChar char="•"/>
            </a:pPr>
            <a:r>
              <a:rPr lang="en-US" sz="2000" dirty="0"/>
              <a:t>Websites</a:t>
            </a:r>
          </a:p>
          <a:p>
            <a:pPr marL="557213" lvl="1" indent="-214313">
              <a:buFont typeface="Arial" panose="020B0604020202020204" pitchFamily="34" charset="0"/>
              <a:buChar char="•"/>
            </a:pPr>
            <a:r>
              <a:rPr lang="en-US" sz="2000" dirty="0"/>
              <a:t>Mobile apps – </a:t>
            </a:r>
            <a:r>
              <a:rPr lang="en-US" sz="2000" dirty="0" err="1"/>
              <a:t>iNaturalist</a:t>
            </a:r>
            <a:endParaRPr lang="en-US" sz="2000" dirty="0"/>
          </a:p>
          <a:p>
            <a:pPr marL="557213" lvl="1" indent="-214313">
              <a:buFont typeface="Arial" panose="020B0604020202020204" pitchFamily="34" charset="0"/>
              <a:buChar char="•"/>
            </a:pPr>
            <a:r>
              <a:rPr lang="en-US" sz="2000" dirty="0"/>
              <a:t>Podcasts</a:t>
            </a:r>
          </a:p>
          <a:p>
            <a:pPr marL="900113" lvl="2" indent="-214313">
              <a:buFont typeface="Arial" panose="020B0604020202020204" pitchFamily="34" charset="0"/>
              <a:buChar char="•"/>
            </a:pPr>
            <a:r>
              <a:rPr lang="en-US" sz="1800" dirty="0"/>
              <a:t>Radio Lab</a:t>
            </a:r>
          </a:p>
          <a:p>
            <a:pPr marL="900113" lvl="2" indent="-214313">
              <a:buFont typeface="Arial" panose="020B0604020202020204" pitchFamily="34" charset="0"/>
              <a:buChar char="•"/>
            </a:pPr>
            <a:r>
              <a:rPr lang="en-US" sz="1800" dirty="0"/>
              <a:t>Star Talk</a:t>
            </a:r>
          </a:p>
          <a:p>
            <a:pPr marL="900113" lvl="2" indent="-214313">
              <a:buFont typeface="Arial" panose="020B0604020202020204" pitchFamily="34" charset="0"/>
              <a:buChar char="•"/>
            </a:pPr>
            <a:r>
              <a:rPr lang="en-US" sz="1800" dirty="0"/>
              <a:t>Science Vs</a:t>
            </a:r>
          </a:p>
        </p:txBody>
      </p:sp>
    </p:spTree>
    <p:extLst>
      <p:ext uri="{BB962C8B-B14F-4D97-AF65-F5344CB8AC3E}">
        <p14:creationId xmlns:p14="http://schemas.microsoft.com/office/powerpoint/2010/main" val="1651647238"/>
      </p:ext>
    </p:extLst>
  </p:cSld>
  <p:clrMapOvr>
    <a:masterClrMapping/>
  </p:clrMapOvr>
  <p:transition spd="med">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474B-766A-475D-9715-B296A7F7515E}"/>
              </a:ext>
            </a:extLst>
          </p:cNvPr>
          <p:cNvSpPr>
            <a:spLocks noGrp="1"/>
          </p:cNvSpPr>
          <p:nvPr>
            <p:ph type="title"/>
          </p:nvPr>
        </p:nvSpPr>
        <p:spPr/>
        <p:txBody>
          <a:bodyPr/>
          <a:lstStyle/>
          <a:p>
            <a:r>
              <a:rPr lang="en-US" dirty="0" err="1"/>
              <a:t>SciCom</a:t>
            </a:r>
            <a:r>
              <a:rPr lang="en-US" dirty="0"/>
              <a:t> @ MSU</a:t>
            </a:r>
          </a:p>
        </p:txBody>
      </p:sp>
      <p:sp>
        <p:nvSpPr>
          <p:cNvPr id="3" name="Content Placeholder 2">
            <a:extLst>
              <a:ext uri="{FF2B5EF4-FFF2-40B4-BE49-F238E27FC236}">
                <a16:creationId xmlns:a16="http://schemas.microsoft.com/office/drawing/2014/main" id="{49BDD5F8-1F03-44D4-B1E7-98BC51CCF3CB}"/>
              </a:ext>
            </a:extLst>
          </p:cNvPr>
          <p:cNvSpPr>
            <a:spLocks noGrp="1"/>
          </p:cNvSpPr>
          <p:nvPr>
            <p:ph idx="1"/>
          </p:nvPr>
        </p:nvSpPr>
        <p:spPr>
          <a:xfrm>
            <a:off x="457200" y="1600200"/>
            <a:ext cx="8229600" cy="4038600"/>
          </a:xfrm>
        </p:spPr>
        <p:txBody>
          <a:bodyPr/>
          <a:lstStyle/>
          <a:p>
            <a:pPr marL="0" indent="0">
              <a:spcBef>
                <a:spcPts val="0"/>
              </a:spcBef>
              <a:spcAft>
                <a:spcPts val="0"/>
              </a:spcAft>
              <a:buNone/>
            </a:pPr>
            <a:r>
              <a:rPr lang="en-US" sz="1800" b="1" dirty="0">
                <a:solidFill>
                  <a:schemeClr val="tx1">
                    <a:lumMod val="50000"/>
                  </a:schemeClr>
                </a:solidFill>
                <a:effectLst/>
                <a:ea typeface="Times New Roman" panose="02020603050405020304" pitchFamily="18" charset="0"/>
                <a:cs typeface="Calibri" panose="020F0502020204030204" pitchFamily="34" charset="0"/>
              </a:rPr>
              <a:t>Science Communication Resources</a:t>
            </a:r>
            <a:endParaRPr lang="en-US" sz="1800" b="1" dirty="0">
              <a:solidFill>
                <a:schemeClr val="tx1">
                  <a:lumMod val="50000"/>
                </a:schemeClr>
              </a:solidFill>
              <a:ea typeface="Times New Roman" panose="02020603050405020304" pitchFamily="18" charset="0"/>
              <a:cs typeface="Times New Roman" panose="02020603050405020304" pitchFamily="18" charset="0"/>
            </a:endParaRPr>
          </a:p>
          <a:p>
            <a:pPr>
              <a:lnSpc>
                <a:spcPct val="150000"/>
              </a:lnSpc>
              <a:spcBef>
                <a:spcPts val="0"/>
              </a:spcBef>
              <a:spcAft>
                <a:spcPts val="0"/>
              </a:spcAft>
            </a:pPr>
            <a:r>
              <a:rPr lang="en-US" dirty="0" err="1">
                <a:solidFill>
                  <a:schemeClr val="tx1">
                    <a:lumMod val="50000"/>
                  </a:schemeClr>
                </a:solidFill>
                <a:effectLst/>
                <a:ea typeface="Times New Roman" panose="02020603050405020304" pitchFamily="18" charset="0"/>
                <a:cs typeface="Calibri" panose="020F0502020204030204" pitchFamily="34" charset="0"/>
              </a:rPr>
              <a:t>AgBio</a:t>
            </a:r>
            <a:r>
              <a:rPr lang="en-US" dirty="0">
                <a:solidFill>
                  <a:schemeClr val="tx1">
                    <a:lumMod val="50000"/>
                  </a:schemeClr>
                </a:solidFill>
                <a:effectLst/>
                <a:ea typeface="Times New Roman" panose="02020603050405020304" pitchFamily="18" charset="0"/>
                <a:cs typeface="Calibri" panose="020F0502020204030204" pitchFamily="34" charset="0"/>
              </a:rPr>
              <a:t> Research – </a:t>
            </a:r>
            <a:r>
              <a:rPr lang="en-US" u="sng" dirty="0">
                <a:solidFill>
                  <a:srgbClr val="3C9C2A"/>
                </a:solidFill>
                <a:effectLs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Science Communication Resources</a:t>
            </a:r>
            <a:endParaRPr lang="en-US" dirty="0">
              <a:solidFill>
                <a:srgbClr val="3C9C2A"/>
              </a:solidFill>
              <a:ea typeface="Times New Roman" panose="02020603050405020304" pitchFamily="18" charset="0"/>
              <a:cs typeface="Times New Roman" panose="02020603050405020304" pitchFamily="18" charset="0"/>
            </a:endParaRPr>
          </a:p>
          <a:p>
            <a:pPr>
              <a:lnSpc>
                <a:spcPct val="150000"/>
              </a:lnSpc>
              <a:spcBef>
                <a:spcPts val="0"/>
              </a:spcBef>
              <a:spcAft>
                <a:spcPts val="0"/>
              </a:spcAft>
            </a:pPr>
            <a:r>
              <a:rPr lang="en-US" dirty="0">
                <a:solidFill>
                  <a:schemeClr val="tx1">
                    <a:lumMod val="50000"/>
                  </a:schemeClr>
                </a:solidFill>
                <a:effectLst/>
                <a:ea typeface="Times New Roman" panose="02020603050405020304" pitchFamily="18" charset="0"/>
                <a:cs typeface="Calibri" panose="020F0502020204030204" pitchFamily="34" charset="0"/>
              </a:rPr>
              <a:t>MSU Libraries – </a:t>
            </a:r>
            <a:r>
              <a:rPr lang="en-US" u="sng" dirty="0">
                <a:solidFill>
                  <a:srgbClr val="3C9C2A"/>
                </a:solidFill>
                <a:effectLst/>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Science Communication Guide</a:t>
            </a:r>
            <a:endParaRPr lang="en-US" dirty="0">
              <a:solidFill>
                <a:srgbClr val="3C9C2A"/>
              </a:solidFill>
              <a:ea typeface="Times New Roman" panose="02020603050405020304" pitchFamily="18" charset="0"/>
              <a:cs typeface="Times New Roman" panose="02020603050405020304" pitchFamily="18" charset="0"/>
            </a:endParaRPr>
          </a:p>
          <a:p>
            <a:pPr>
              <a:lnSpc>
                <a:spcPct val="150000"/>
              </a:lnSpc>
              <a:spcBef>
                <a:spcPts val="0"/>
              </a:spcBef>
              <a:spcAft>
                <a:spcPts val="0"/>
              </a:spcAft>
            </a:pPr>
            <a:r>
              <a:rPr lang="en-US" u="sng" dirty="0">
                <a:solidFill>
                  <a:srgbClr val="3C9C2A"/>
                </a:solidFill>
                <a:effectLst/>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MSU SciComm</a:t>
            </a:r>
            <a:r>
              <a:rPr lang="en-US" dirty="0">
                <a:solidFill>
                  <a:schemeClr val="tx1">
                    <a:lumMod val="50000"/>
                  </a:schemeClr>
                </a:solidFill>
                <a:effectLst/>
                <a:ea typeface="Times New Roman" panose="02020603050405020304" pitchFamily="18" charset="0"/>
                <a:cs typeface="Calibri" panose="020F0502020204030204" pitchFamily="34" charset="0"/>
              </a:rPr>
              <a:t> (student organization)</a:t>
            </a:r>
            <a:endParaRPr lang="en-US" dirty="0">
              <a:solidFill>
                <a:schemeClr val="tx1">
                  <a:lumMod val="50000"/>
                </a:schemeClr>
              </a:solidFill>
              <a:ea typeface="Times New Roman" panose="02020603050405020304" pitchFamily="18" charset="0"/>
              <a:cs typeface="Times New Roman" panose="02020603050405020304" pitchFamily="18" charset="0"/>
            </a:endParaRPr>
          </a:p>
          <a:p>
            <a:pPr>
              <a:lnSpc>
                <a:spcPct val="150000"/>
              </a:lnSpc>
              <a:spcBef>
                <a:spcPts val="0"/>
              </a:spcBef>
              <a:spcAft>
                <a:spcPts val="0"/>
              </a:spcAft>
            </a:pPr>
            <a:r>
              <a:rPr lang="en-US" dirty="0">
                <a:solidFill>
                  <a:schemeClr val="tx1">
                    <a:lumMod val="50000"/>
                  </a:schemeClr>
                </a:solidFill>
                <a:effectLst/>
                <a:ea typeface="Calibri" panose="020F0502020204030204" pitchFamily="34" charset="0"/>
                <a:cs typeface="Times New Roman" panose="02020603050405020304" pitchFamily="18" charset="0"/>
              </a:rPr>
              <a:t>Dave Poulson, Environmental Journalism</a:t>
            </a:r>
            <a:endParaRPr lang="en-US" dirty="0">
              <a:solidFill>
                <a:schemeClr val="tx1">
                  <a:lumMod val="50000"/>
                </a:schemeClr>
              </a:solidFill>
              <a:ea typeface="Calibri" panose="020F0502020204030204" pitchFamily="34" charset="0"/>
              <a:cs typeface="Times New Roman" panose="02020603050405020304" pitchFamily="18" charset="0"/>
            </a:endParaRPr>
          </a:p>
          <a:p>
            <a:pPr>
              <a:lnSpc>
                <a:spcPct val="150000"/>
              </a:lnSpc>
              <a:spcBef>
                <a:spcPts val="0"/>
              </a:spcBef>
              <a:spcAft>
                <a:spcPts val="0"/>
              </a:spcAft>
            </a:pPr>
            <a:r>
              <a:rPr lang="en-US" u="sng" dirty="0">
                <a:solidFill>
                  <a:schemeClr val="tx1">
                    <a:lumMod val="50000"/>
                  </a:schemeClr>
                </a:solidFill>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University Communications Toolbox</a:t>
            </a:r>
            <a:r>
              <a:rPr lang="en-US" dirty="0">
                <a:solidFill>
                  <a:schemeClr val="tx1">
                    <a:lumMod val="50000"/>
                  </a:schemeClr>
                </a:solidFill>
                <a:effectLst/>
                <a:ea typeface="Calibri" panose="020F0502020204030204" pitchFamily="34" charset="0"/>
                <a:cs typeface="Times New Roman" panose="02020603050405020304" pitchFamily="18" charset="0"/>
              </a:rPr>
              <a:t> </a:t>
            </a:r>
          </a:p>
          <a:p>
            <a:pPr>
              <a:lnSpc>
                <a:spcPct val="150000"/>
              </a:lnSpc>
              <a:spcBef>
                <a:spcPts val="0"/>
              </a:spcBef>
              <a:spcAft>
                <a:spcPts val="0"/>
              </a:spcAft>
            </a:pPr>
            <a:r>
              <a:rPr lang="en-US" dirty="0">
                <a:solidFill>
                  <a:schemeClr val="tx1">
                    <a:lumMod val="50000"/>
                  </a:schemeClr>
                </a:solidFill>
                <a:ea typeface="Calibri" panose="020F0502020204030204" pitchFamily="34" charset="0"/>
                <a:cs typeface="Times New Roman" panose="02020603050405020304" pitchFamily="18" charset="0"/>
              </a:rPr>
              <a:t>WKAR</a:t>
            </a:r>
          </a:p>
          <a:p>
            <a:pPr lvl="1">
              <a:lnSpc>
                <a:spcPct val="150000"/>
              </a:lnSpc>
              <a:spcBef>
                <a:spcPts val="0"/>
              </a:spcBef>
              <a:spcAft>
                <a:spcPts val="0"/>
              </a:spcAft>
            </a:pPr>
            <a:r>
              <a:rPr lang="en-US" dirty="0">
                <a:solidFill>
                  <a:schemeClr val="tx1">
                    <a:lumMod val="50000"/>
                  </a:schemeClr>
                </a:solidFill>
                <a:effectLst/>
                <a:ea typeface="Calibri" panose="020F0502020204030204" pitchFamily="34" charset="0"/>
                <a:cs typeface="Times New Roman" panose="02020603050405020304" pitchFamily="18" charset="0"/>
              </a:rPr>
              <a:t>At-home learning</a:t>
            </a:r>
          </a:p>
          <a:p>
            <a:pPr lvl="1">
              <a:lnSpc>
                <a:spcPct val="150000"/>
              </a:lnSpc>
              <a:spcBef>
                <a:spcPts val="0"/>
              </a:spcBef>
              <a:spcAft>
                <a:spcPts val="0"/>
              </a:spcAft>
            </a:pPr>
            <a:r>
              <a:rPr lang="en-US" dirty="0">
                <a:solidFill>
                  <a:schemeClr val="tx1">
                    <a:lumMod val="50000"/>
                  </a:schemeClr>
                </a:solidFill>
                <a:effectLst/>
                <a:ea typeface="Calibri" panose="020F0502020204030204" pitchFamily="34" charset="0"/>
                <a:cs typeface="Times New Roman" panose="02020603050405020304" pitchFamily="18" charset="0"/>
              </a:rPr>
              <a:t>Serving up Science </a:t>
            </a:r>
            <a:r>
              <a:rPr lang="en-US" b="0" i="0" dirty="0">
                <a:solidFill>
                  <a:srgbClr val="4D5156"/>
                </a:solidFill>
                <a:effectLst/>
              </a:rPr>
              <a:t>hosted by </a:t>
            </a:r>
            <a:r>
              <a:rPr lang="en-US" b="0" i="0" dirty="0" err="1">
                <a:solidFill>
                  <a:srgbClr val="4D5156"/>
                </a:solidFill>
                <a:effectLst/>
              </a:rPr>
              <a:t>Sheril</a:t>
            </a:r>
            <a:r>
              <a:rPr lang="en-US" b="0" i="0" dirty="0">
                <a:solidFill>
                  <a:srgbClr val="4D5156"/>
                </a:solidFill>
                <a:effectLst/>
              </a:rPr>
              <a:t> Kirshenbaum</a:t>
            </a:r>
            <a:endParaRPr lang="en-US" dirty="0">
              <a:solidFill>
                <a:schemeClr val="tx1">
                  <a:lumMod val="50000"/>
                </a:schemeClr>
              </a:solidFill>
              <a:effectLst/>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1959585806"/>
      </p:ext>
    </p:extLst>
  </p:cSld>
  <p:clrMapOvr>
    <a:masterClrMapping/>
  </p:clrMapOvr>
  <p:transition spd="med">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Worksheet 2: BI Settings (5 min)</a:t>
            </a:r>
          </a:p>
        </p:txBody>
      </p:sp>
      <p:sp>
        <p:nvSpPr>
          <p:cNvPr id="3" name="Text Placeholder 2"/>
          <p:cNvSpPr>
            <a:spLocks noGrp="1"/>
          </p:cNvSpPr>
          <p:nvPr>
            <p:ph type="body" idx="1"/>
          </p:nvPr>
        </p:nvSpPr>
        <p:spPr>
          <a:xfrm>
            <a:off x="628650" y="2209800"/>
            <a:ext cx="7886700" cy="3280172"/>
          </a:xfrm>
        </p:spPr>
        <p:txBody>
          <a:bodyPr/>
          <a:lstStyle/>
          <a:p>
            <a:pPr marL="0" indent="0">
              <a:buNone/>
            </a:pPr>
            <a:r>
              <a:rPr lang="en-US" sz="2800" dirty="0"/>
              <a:t>Quickly jot down some ideas:</a:t>
            </a:r>
          </a:p>
          <a:p>
            <a:r>
              <a:rPr lang="en-US" sz="2800" dirty="0"/>
              <a:t>Given my goals and audiences, what are some possible </a:t>
            </a:r>
            <a:r>
              <a:rPr lang="en-US" sz="2800" b="1" dirty="0"/>
              <a:t>settings</a:t>
            </a:r>
            <a:r>
              <a:rPr lang="en-US" sz="2800" dirty="0"/>
              <a:t> for my BI activities?</a:t>
            </a:r>
          </a:p>
          <a:p>
            <a:pPr lvl="1"/>
            <a:r>
              <a:rPr lang="en-US" sz="2400" dirty="0"/>
              <a:t>Informal or formal?</a:t>
            </a:r>
          </a:p>
          <a:p>
            <a:pPr lvl="1"/>
            <a:r>
              <a:rPr lang="en-US" sz="2400" dirty="0"/>
              <a:t>Virtual, in-person, or hybrid?</a:t>
            </a:r>
          </a:p>
          <a:p>
            <a:pPr lvl="1"/>
            <a:r>
              <a:rPr lang="en-US" sz="2400" dirty="0"/>
              <a:t>Synchronous or asynchronous?</a:t>
            </a:r>
            <a:endParaRPr lang="en-US" sz="2000" dirty="0"/>
          </a:p>
        </p:txBody>
      </p:sp>
    </p:spTree>
    <p:extLst>
      <p:ext uri="{BB962C8B-B14F-4D97-AF65-F5344CB8AC3E}">
        <p14:creationId xmlns:p14="http://schemas.microsoft.com/office/powerpoint/2010/main" val="1249544563"/>
      </p:ext>
    </p:extLst>
  </p:cSld>
  <p:clrMapOvr>
    <a:masterClrMapping/>
  </p:clrMapOvr>
  <p:transition spd="med">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743200"/>
            <a:ext cx="8229600" cy="1981200"/>
          </a:xfrm>
        </p:spPr>
        <p:txBody>
          <a:bodyPr/>
          <a:lstStyle/>
          <a:p>
            <a:pPr marL="0" indent="0" algn="ctr">
              <a:buNone/>
            </a:pPr>
            <a:r>
              <a:rPr lang="en-US" sz="6000" dirty="0"/>
              <a:t>Questions?</a:t>
            </a:r>
          </a:p>
        </p:txBody>
      </p:sp>
    </p:spTree>
    <p:extLst>
      <p:ext uri="{BB962C8B-B14F-4D97-AF65-F5344CB8AC3E}">
        <p14:creationId xmlns:p14="http://schemas.microsoft.com/office/powerpoint/2010/main" val="1139470393"/>
      </p:ext>
    </p:extLst>
  </p:cSld>
  <p:clrMapOvr>
    <a:masterClrMapping/>
  </p:clrMapOvr>
  <p:transition spd="med">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2"/>
                </a:solidFill>
                <a:latin typeface="+mj-lt"/>
              </a:rPr>
              <a:t>BI Partners</a:t>
            </a:r>
          </a:p>
        </p:txBody>
      </p:sp>
      <p:sp>
        <p:nvSpPr>
          <p:cNvPr id="5" name="Text Placeholder 4"/>
          <p:cNvSpPr>
            <a:spLocks noGrp="1"/>
          </p:cNvSpPr>
          <p:nvPr>
            <p:ph type="body" idx="1"/>
          </p:nvPr>
        </p:nvSpPr>
        <p:spPr/>
        <p:txBody>
          <a:bodyPr/>
          <a:lstStyle/>
          <a:p>
            <a:pPr marL="347472" indent="0"/>
            <a:r>
              <a:rPr lang="en-US" sz="2700" dirty="0">
                <a:latin typeface="+mn-lt"/>
              </a:rPr>
              <a:t>Who will you partner with to design and implement your BI activities?</a:t>
            </a:r>
          </a:p>
        </p:txBody>
      </p:sp>
    </p:spTree>
    <p:extLst>
      <p:ext uri="{BB962C8B-B14F-4D97-AF65-F5344CB8AC3E}">
        <p14:creationId xmlns:p14="http://schemas.microsoft.com/office/powerpoint/2010/main" val="24878834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wrap="square" anchor="ctr">
            <a:normAutofit/>
          </a:bodyPr>
          <a:lstStyle/>
          <a:p>
            <a:r>
              <a:rPr lang="en-US" dirty="0"/>
              <a:t>BI Partners</a:t>
            </a:r>
          </a:p>
        </p:txBody>
      </p:sp>
      <p:pic>
        <p:nvPicPr>
          <p:cNvPr id="5" name="Content Placeholder 4" descr="This is an image of the science sphere at the MSU museum. It is a globe of the earth capable of displaying geographic data.">
            <a:extLst>
              <a:ext uri="{FF2B5EF4-FFF2-40B4-BE49-F238E27FC236}">
                <a16:creationId xmlns:a16="http://schemas.microsoft.com/office/drawing/2014/main" id="{51894EAF-65CA-4568-AD23-DF098941B6BB}"/>
              </a:ext>
            </a:extLst>
          </p:cNvPr>
          <p:cNvPicPr>
            <a:picLocks noGrp="1" noChangeAspect="1"/>
          </p:cNvPicPr>
          <p:nvPr>
            <p:ph sz="half" idx="1"/>
          </p:nvPr>
        </p:nvPicPr>
        <p:blipFill rotWithShape="1">
          <a:blip r:embed="rId3"/>
          <a:srcRect l="4486" r="22851" b="-2"/>
          <a:stretch/>
        </p:blipFill>
        <p:spPr>
          <a:xfrm>
            <a:off x="644525" y="1600200"/>
            <a:ext cx="3740150" cy="3886200"/>
          </a:xfrm>
          <a:noFill/>
        </p:spPr>
      </p:pic>
      <p:sp>
        <p:nvSpPr>
          <p:cNvPr id="3" name="Text Placeholder 2"/>
          <p:cNvSpPr>
            <a:spLocks noGrp="1"/>
          </p:cNvSpPr>
          <p:nvPr>
            <p:ph sz="half" idx="2"/>
          </p:nvPr>
        </p:nvSpPr>
        <p:spPr>
          <a:xfrm>
            <a:off x="4759037" y="1600200"/>
            <a:ext cx="3740150" cy="3886200"/>
          </a:xfrm>
        </p:spPr>
        <p:txBody>
          <a:bodyPr wrap="square" anchor="t">
            <a:normAutofit/>
          </a:bodyPr>
          <a:lstStyle/>
          <a:p>
            <a:pPr>
              <a:spcAft>
                <a:spcPts val="600"/>
              </a:spcAft>
            </a:pPr>
            <a:r>
              <a:rPr lang="en-US" sz="2400" dirty="0"/>
              <a:t>Given your BI audience, who are your likely BI partners?</a:t>
            </a:r>
          </a:p>
        </p:txBody>
      </p:sp>
      <p:sp>
        <p:nvSpPr>
          <p:cNvPr id="6" name="TextBox 5">
            <a:extLst>
              <a:ext uri="{FF2B5EF4-FFF2-40B4-BE49-F238E27FC236}">
                <a16:creationId xmlns:a16="http://schemas.microsoft.com/office/drawing/2014/main" id="{E511F778-496D-473A-AC91-153FDA83D975}"/>
              </a:ext>
            </a:extLst>
          </p:cNvPr>
          <p:cNvSpPr txBox="1"/>
          <p:nvPr/>
        </p:nvSpPr>
        <p:spPr>
          <a:xfrm>
            <a:off x="838200" y="5486400"/>
            <a:ext cx="3276600" cy="261610"/>
          </a:xfrm>
          <a:prstGeom prst="rect">
            <a:avLst/>
          </a:prstGeom>
          <a:noFill/>
        </p:spPr>
        <p:txBody>
          <a:bodyPr wrap="square" rtlCol="0">
            <a:spAutoFit/>
          </a:bodyPr>
          <a:lstStyle/>
          <a:p>
            <a:r>
              <a:rPr lang="en-US" sz="1100" dirty="0"/>
              <a:t>Source: https://www.museum.msu.edu/?exhibition=sos</a:t>
            </a:r>
          </a:p>
        </p:txBody>
      </p:sp>
    </p:spTree>
    <p:extLst>
      <p:ext uri="{BB962C8B-B14F-4D97-AF65-F5344CB8AC3E}">
        <p14:creationId xmlns:p14="http://schemas.microsoft.com/office/powerpoint/2010/main" val="1722117075"/>
      </p:ext>
    </p:extLst>
  </p:cSld>
  <p:clrMapOvr>
    <a:masterClrMapping/>
  </p:clrMapOvr>
  <p:transition spd="med">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A0CDBA-58E6-42F6-B148-41AF1FE25950}"/>
              </a:ext>
            </a:extLst>
          </p:cNvPr>
          <p:cNvSpPr>
            <a:spLocks noGrp="1"/>
          </p:cNvSpPr>
          <p:nvPr>
            <p:ph type="title"/>
          </p:nvPr>
        </p:nvSpPr>
        <p:spPr/>
        <p:txBody>
          <a:bodyPr/>
          <a:lstStyle/>
          <a:p>
            <a:r>
              <a:rPr lang="en-US" dirty="0"/>
              <a:t>BI Partners: Key Questions</a:t>
            </a:r>
          </a:p>
        </p:txBody>
      </p:sp>
      <p:sp>
        <p:nvSpPr>
          <p:cNvPr id="6" name="Content Placeholder 5">
            <a:extLst>
              <a:ext uri="{FF2B5EF4-FFF2-40B4-BE49-F238E27FC236}">
                <a16:creationId xmlns:a16="http://schemas.microsoft.com/office/drawing/2014/main" id="{33EBBF63-6815-4358-BB7E-5A246DBBF583}"/>
              </a:ext>
            </a:extLst>
          </p:cNvPr>
          <p:cNvSpPr>
            <a:spLocks noGrp="1"/>
          </p:cNvSpPr>
          <p:nvPr>
            <p:ph idx="1"/>
          </p:nvPr>
        </p:nvSpPr>
        <p:spPr>
          <a:xfrm>
            <a:off x="457200" y="1600200"/>
            <a:ext cx="8229600" cy="4191000"/>
          </a:xfrm>
        </p:spPr>
        <p:txBody>
          <a:bodyPr/>
          <a:lstStyle/>
          <a:p>
            <a:pPr marL="342900" marR="0" lvl="0" indent="-342900">
              <a:lnSpc>
                <a:spcPct val="107000"/>
              </a:lnSpc>
              <a:spcBef>
                <a:spcPts val="0"/>
              </a:spcBef>
              <a:spcAft>
                <a:spcPts val="600"/>
              </a:spcAft>
              <a:buFont typeface="Symbol" panose="05050102010706020507" pitchFamily="18" charset="2"/>
              <a:buChar char=""/>
            </a:pPr>
            <a:r>
              <a:rPr lang="en-US" dirty="0">
                <a:effectLst/>
                <a:ea typeface="Calibri" panose="020F0502020204030204" pitchFamily="34" charset="0"/>
                <a:cs typeface="Calibri" panose="020F0502020204030204" pitchFamily="34" charset="0"/>
              </a:rPr>
              <a:t>Who are your partners?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dirty="0">
                <a:effectLst/>
                <a:ea typeface="Calibri" panose="020F0502020204030204" pitchFamily="34" charset="0"/>
                <a:cs typeface="Calibri" panose="020F0502020204030204" pitchFamily="34" charset="0"/>
              </a:rPr>
              <a:t>Why are </a:t>
            </a:r>
            <a:r>
              <a:rPr lang="en-US" u="sng" dirty="0">
                <a:effectLst/>
                <a:ea typeface="Calibri" panose="020F0502020204030204" pitchFamily="34" charset="0"/>
                <a:cs typeface="Calibri" panose="020F0502020204030204" pitchFamily="34" charset="0"/>
              </a:rPr>
              <a:t>they</a:t>
            </a:r>
            <a:r>
              <a:rPr lang="en-US" dirty="0">
                <a:effectLst/>
                <a:ea typeface="Calibri" panose="020F0502020204030204" pitchFamily="34" charset="0"/>
                <a:cs typeface="Calibri" panose="020F0502020204030204" pitchFamily="34" charset="0"/>
              </a:rPr>
              <a:t> the appropriate partners for this activity? What do they bring to the table? (experience, access to audience and setting, resources…)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dirty="0">
                <a:effectLst/>
                <a:ea typeface="Calibri" panose="020F0502020204030204" pitchFamily="34" charset="0"/>
                <a:cs typeface="Calibri" panose="020F0502020204030204" pitchFamily="34" charset="0"/>
              </a:rPr>
              <a:t>How will you work together to achieve your goals and objectives?</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dirty="0">
                <a:effectLst/>
                <a:ea typeface="Calibri" panose="020F0502020204030204" pitchFamily="34" charset="0"/>
                <a:cs typeface="Calibri" panose="020F0502020204030204" pitchFamily="34" charset="0"/>
              </a:rPr>
              <a:t>How will partner roles be defined? (e.g., Co-PI, Key personnel, other…?)</a:t>
            </a:r>
            <a:endParaRPr lang="en-US"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dirty="0">
                <a:effectLst/>
                <a:ea typeface="Calibri" panose="020F0502020204030204" pitchFamily="34" charset="0"/>
                <a:cs typeface="Calibri" panose="020F0502020204030204" pitchFamily="34" charset="0"/>
              </a:rPr>
              <a:t>What commitments am I making for myself and my institution?</a:t>
            </a:r>
            <a:r>
              <a:rPr lang="en-US" dirty="0">
                <a:ea typeface="Calibri" panose="020F0502020204030204" pitchFamily="34" charset="0"/>
                <a:cs typeface="Calibri" panose="020F0502020204030204" pitchFamily="34" charset="0"/>
              </a:rPr>
              <a:t> What commitments are my partners making?</a:t>
            </a:r>
            <a:r>
              <a:rPr lang="en-US" dirty="0">
                <a:effectLst/>
                <a:ea typeface="Calibri" panose="020F0502020204030204" pitchFamily="34" charset="0"/>
                <a:cs typeface="Calibri" panose="020F0502020204030204" pitchFamily="34" charset="0"/>
              </a:rPr>
              <a:t> Will there be a signed agreement or MOU?</a:t>
            </a:r>
          </a:p>
          <a:p>
            <a:pPr marL="0" marR="0" lvl="0" indent="0" algn="r">
              <a:lnSpc>
                <a:spcPct val="107000"/>
              </a:lnSpc>
              <a:spcBef>
                <a:spcPts val="0"/>
              </a:spcBef>
              <a:spcAft>
                <a:spcPts val="600"/>
              </a:spcAft>
              <a:buNone/>
            </a:pPr>
            <a:r>
              <a:rPr lang="en-US" sz="1800" dirty="0">
                <a:effectLst/>
                <a:ea typeface="Calibri" panose="020F0502020204030204" pitchFamily="34" charset="0"/>
                <a:cs typeface="Calibri" panose="020F0502020204030204" pitchFamily="34" charset="0"/>
              </a:rPr>
              <a:t>Source: Broader Impacts Wizard</a:t>
            </a:r>
            <a:endParaRPr lang="en-US" sz="1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31542388"/>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E32742C2-0427-4FDA-9574-C29A91F019BD}"/>
              </a:ext>
            </a:extLst>
          </p:cNvPr>
          <p:cNvSpPr>
            <a:spLocks noGrp="1"/>
          </p:cNvSpPr>
          <p:nvPr>
            <p:ph type="body" idx="1"/>
          </p:nvPr>
        </p:nvSpPr>
        <p:spPr>
          <a:xfrm>
            <a:off x="457200" y="1809750"/>
            <a:ext cx="4040188" cy="639762"/>
          </a:xfrm>
        </p:spPr>
        <p:txBody>
          <a:bodyPr/>
          <a:lstStyle/>
          <a:p>
            <a:r>
              <a:rPr lang="en-US" u="sng" dirty="0"/>
              <a:t>Intellectual Merit</a:t>
            </a:r>
          </a:p>
        </p:txBody>
      </p:sp>
      <p:sp>
        <p:nvSpPr>
          <p:cNvPr id="5" name="Text Placeholder 4"/>
          <p:cNvSpPr>
            <a:spLocks noGrp="1"/>
          </p:cNvSpPr>
          <p:nvPr>
            <p:ph sz="half" idx="2"/>
          </p:nvPr>
        </p:nvSpPr>
        <p:spPr>
          <a:xfrm>
            <a:off x="457200" y="2449512"/>
            <a:ext cx="4040188" cy="3951288"/>
          </a:xfrm>
        </p:spPr>
        <p:txBody>
          <a:bodyPr wrap="square" anchor="t">
            <a:normAutofit/>
          </a:bodyPr>
          <a:lstStyle/>
          <a:p>
            <a:pPr marL="0" indent="0">
              <a:lnSpc>
                <a:spcPct val="90000"/>
              </a:lnSpc>
              <a:spcAft>
                <a:spcPts val="450"/>
              </a:spcAft>
              <a:buNone/>
            </a:pPr>
            <a:r>
              <a:rPr lang="en-US" dirty="0"/>
              <a:t>The potential for the proposed activity to advance knowledge and understanding within its own field or across different fields</a:t>
            </a:r>
          </a:p>
        </p:txBody>
      </p:sp>
      <p:sp>
        <p:nvSpPr>
          <p:cNvPr id="12" name="Text Placeholder 3">
            <a:extLst>
              <a:ext uri="{FF2B5EF4-FFF2-40B4-BE49-F238E27FC236}">
                <a16:creationId xmlns:a16="http://schemas.microsoft.com/office/drawing/2014/main" id="{F22C6207-2AA6-4CD7-B90E-166633AADE6C}"/>
              </a:ext>
            </a:extLst>
          </p:cNvPr>
          <p:cNvSpPr>
            <a:spLocks noGrp="1"/>
          </p:cNvSpPr>
          <p:nvPr>
            <p:ph type="body" sz="quarter" idx="3"/>
          </p:nvPr>
        </p:nvSpPr>
        <p:spPr>
          <a:xfrm>
            <a:off x="4645025" y="1809750"/>
            <a:ext cx="4041775" cy="639762"/>
          </a:xfrm>
        </p:spPr>
        <p:txBody>
          <a:bodyPr/>
          <a:lstStyle/>
          <a:p>
            <a:r>
              <a:rPr lang="en-US" u="sng" dirty="0"/>
              <a:t>Broader Impacts</a:t>
            </a:r>
          </a:p>
        </p:txBody>
      </p:sp>
      <p:sp>
        <p:nvSpPr>
          <p:cNvPr id="14" name="Content Placeholder 4">
            <a:extLst>
              <a:ext uri="{FF2B5EF4-FFF2-40B4-BE49-F238E27FC236}">
                <a16:creationId xmlns:a16="http://schemas.microsoft.com/office/drawing/2014/main" id="{6EAA5085-D648-4B79-B5C1-D8A22923D667}"/>
              </a:ext>
            </a:extLst>
          </p:cNvPr>
          <p:cNvSpPr>
            <a:spLocks noGrp="1"/>
          </p:cNvSpPr>
          <p:nvPr>
            <p:ph sz="quarter" idx="4"/>
          </p:nvPr>
        </p:nvSpPr>
        <p:spPr>
          <a:xfrm>
            <a:off x="4645025" y="2449512"/>
            <a:ext cx="4041775" cy="3951288"/>
          </a:xfrm>
        </p:spPr>
        <p:txBody>
          <a:bodyPr/>
          <a:lstStyle/>
          <a:p>
            <a:pPr marL="0" indent="0">
              <a:buNone/>
            </a:pPr>
            <a:r>
              <a:rPr lang="en-US" dirty="0"/>
              <a:t>The potential for the proposed activity to benefit society or advance desired societal outcomes</a:t>
            </a:r>
          </a:p>
        </p:txBody>
      </p:sp>
      <p:sp>
        <p:nvSpPr>
          <p:cNvPr id="4" name="Title 3"/>
          <p:cNvSpPr>
            <a:spLocks noGrp="1"/>
          </p:cNvSpPr>
          <p:nvPr>
            <p:ph type="title"/>
          </p:nvPr>
        </p:nvSpPr>
        <p:spPr>
          <a:xfrm>
            <a:off x="457200" y="685799"/>
            <a:ext cx="8229600" cy="849313"/>
          </a:xfrm>
        </p:spPr>
        <p:txBody>
          <a:bodyPr wrap="square" anchor="ctr">
            <a:normAutofit/>
          </a:bodyPr>
          <a:lstStyle/>
          <a:p>
            <a:r>
              <a:rPr lang="en-US" dirty="0"/>
              <a:t>Two NSF proposal review criteria:</a:t>
            </a:r>
          </a:p>
        </p:txBody>
      </p:sp>
    </p:spTree>
    <p:extLst>
      <p:ext uri="{BB962C8B-B14F-4D97-AF65-F5344CB8AC3E}">
        <p14:creationId xmlns:p14="http://schemas.microsoft.com/office/powerpoint/2010/main" val="178856630"/>
      </p:ext>
    </p:extLst>
  </p:cSld>
  <p:clrMapOvr>
    <a:masterClrMapping/>
  </p:clrMapOvr>
  <p:transition spd="med">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533400"/>
            <a:ext cx="8200524" cy="756732"/>
          </a:xfrm>
        </p:spPr>
        <p:txBody>
          <a:bodyPr/>
          <a:lstStyle/>
          <a:p>
            <a:r>
              <a:rPr lang="en-US" dirty="0"/>
              <a:t>Possible MSU Connectors and Partners</a:t>
            </a:r>
          </a:p>
        </p:txBody>
      </p:sp>
      <p:graphicFrame>
        <p:nvGraphicFramePr>
          <p:cNvPr id="6" name="Table 5" descr="This table lists four main categories of potential MSU partners or connectors for your BI projects: offices supporting engagement, research centers, designed spaces, and science media." title="MSU Connectors and Partners"/>
          <p:cNvGraphicFramePr>
            <a:graphicFrameLocks noGrp="1"/>
          </p:cNvGraphicFramePr>
          <p:nvPr/>
        </p:nvGraphicFramePr>
        <p:xfrm>
          <a:off x="304800" y="1290133"/>
          <a:ext cx="8610600" cy="5415466"/>
        </p:xfrm>
        <a:graphic>
          <a:graphicData uri="http://schemas.openxmlformats.org/drawingml/2006/table">
            <a:tbl>
              <a:tblPr firstRow="1">
                <a:tableStyleId>{85BE263C-DBD7-4A20-BB59-AAB30ACAA65A}</a:tableStyleId>
              </a:tblPr>
              <a:tblGrid>
                <a:gridCol w="4139533">
                  <a:extLst>
                    <a:ext uri="{9D8B030D-6E8A-4147-A177-3AD203B41FA5}">
                      <a16:colId xmlns:a16="http://schemas.microsoft.com/office/drawing/2014/main" val="614878454"/>
                    </a:ext>
                  </a:extLst>
                </a:gridCol>
                <a:gridCol w="4471067">
                  <a:extLst>
                    <a:ext uri="{9D8B030D-6E8A-4147-A177-3AD203B41FA5}">
                      <a16:colId xmlns:a16="http://schemas.microsoft.com/office/drawing/2014/main" val="4026909674"/>
                    </a:ext>
                  </a:extLst>
                </a:gridCol>
              </a:tblGrid>
              <a:tr h="386819">
                <a:tc>
                  <a:txBody>
                    <a:bodyPr/>
                    <a:lstStyle/>
                    <a:p>
                      <a:pPr marL="0" marR="0">
                        <a:lnSpc>
                          <a:spcPct val="115000"/>
                        </a:lnSpc>
                        <a:spcBef>
                          <a:spcPts val="0"/>
                        </a:spcBef>
                        <a:spcAft>
                          <a:spcPts val="0"/>
                        </a:spcAft>
                      </a:pPr>
                      <a:r>
                        <a:rPr lang="en-US" sz="1500" dirty="0">
                          <a:effectLst/>
                        </a:rPr>
                        <a:t>Offices Supporting Engagement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500" dirty="0">
                          <a:effectLst/>
                        </a:rPr>
                        <a:t>Designed Spaces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681420554"/>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latin typeface="+mn-lt"/>
                          <a:ea typeface="Calibri" panose="020F0502020204030204" pitchFamily="34" charset="0"/>
                          <a:cs typeface="Times New Roman" panose="02020603050405020304" pitchFamily="18" charset="0"/>
                        </a:rPr>
                        <a:t>University Outreach &amp; Engagement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85750" marR="0" lvl="0" indent="-285750">
                        <a:lnSpc>
                          <a:spcPct val="115000"/>
                        </a:lnSpc>
                        <a:spcBef>
                          <a:spcPts val="0"/>
                        </a:spcBef>
                        <a:spcAft>
                          <a:spcPts val="0"/>
                        </a:spcAft>
                        <a:buFont typeface="Arial" panose="020B0604020202020204" pitchFamily="34" charset="0"/>
                        <a:buChar char="•"/>
                        <a:tabLst>
                          <a:tab pos="228600" algn="l"/>
                        </a:tabLst>
                      </a:pPr>
                      <a:r>
                        <a:rPr lang="en-US" sz="1500" dirty="0">
                          <a:effectLst/>
                          <a:latin typeface="+mn-lt"/>
                        </a:rPr>
                        <a:t>Abrams Planetarium</a:t>
                      </a:r>
                      <a:endParaRPr lang="en-US" sz="15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8940112"/>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Ctr for Community-Engaged Learning</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nSpc>
                          <a:spcPct val="115000"/>
                        </a:lnSpc>
                        <a:spcBef>
                          <a:spcPts val="0"/>
                        </a:spcBef>
                        <a:spcAft>
                          <a:spcPts val="0"/>
                        </a:spcAft>
                        <a:buFont typeface="Arial" panose="020B0604020202020204" pitchFamily="34" charset="0"/>
                        <a:buChar char="•"/>
                        <a:tabLst>
                          <a:tab pos="228600" algn="l"/>
                        </a:tabLst>
                      </a:pPr>
                      <a:r>
                        <a:rPr lang="en-US" sz="1500" dirty="0">
                          <a:effectLst/>
                          <a:latin typeface="+mn-lt"/>
                        </a:rPr>
                        <a:t>MSU Museum</a:t>
                      </a:r>
                      <a:endParaRPr lang="en-US" sz="15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19907242"/>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Director of Youth Programs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nSpc>
                          <a:spcPct val="115000"/>
                        </a:lnSpc>
                        <a:spcBef>
                          <a:spcPts val="0"/>
                        </a:spcBef>
                        <a:spcAft>
                          <a:spcPts val="0"/>
                        </a:spcAft>
                        <a:buFont typeface="Arial" panose="020B0604020202020204" pitchFamily="34" charset="0"/>
                        <a:buChar char="•"/>
                        <a:tabLst>
                          <a:tab pos="228600" algn="l"/>
                        </a:tabLst>
                      </a:pPr>
                      <a:r>
                        <a:rPr lang="en-US" sz="1500" dirty="0">
                          <a:effectLst/>
                          <a:latin typeface="+mn-lt"/>
                        </a:rPr>
                        <a:t>MSU Science Festival</a:t>
                      </a:r>
                      <a:endParaRPr lang="en-US" sz="1500" dirty="0">
                        <a:effectLst/>
                        <a:latin typeface="+mn-lt"/>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51627020"/>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Gifted and Talented Education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nSpc>
                          <a:spcPct val="115000"/>
                        </a:lnSpc>
                        <a:spcBef>
                          <a:spcPts val="0"/>
                        </a:spcBef>
                        <a:spcAft>
                          <a:spcPts val="0"/>
                        </a:spcAft>
                        <a:buFont typeface="Arial" panose="020B0604020202020204" pitchFamily="34" charset="0"/>
                        <a:buChar char="•"/>
                        <a:tabLst>
                          <a:tab pos="228600" algn="l"/>
                        </a:tabLst>
                      </a:pPr>
                      <a:r>
                        <a:rPr lang="en-US" sz="1500" dirty="0">
                          <a:effectLst/>
                          <a:latin typeface="+mn-lt"/>
                        </a:rPr>
                        <a:t>Science Gallery Lab Detroit</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31975241"/>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MSU Detroit Center</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lvl="0" indent="-285750">
                        <a:lnSpc>
                          <a:spcPct val="115000"/>
                        </a:lnSpc>
                        <a:spcBef>
                          <a:spcPts val="0"/>
                        </a:spcBef>
                        <a:spcAft>
                          <a:spcPts val="0"/>
                        </a:spcAft>
                        <a:buFont typeface="Arial" panose="020B0604020202020204" pitchFamily="34" charset="0"/>
                        <a:buChar char="•"/>
                        <a:tabLst>
                          <a:tab pos="228600" algn="l"/>
                        </a:tabLst>
                      </a:pPr>
                      <a:r>
                        <a:rPr lang="en-US" sz="1500" dirty="0">
                          <a:effectLst/>
                          <a:latin typeface="+mn-lt"/>
                          <a:ea typeface="Calibri" panose="020F0502020204030204" pitchFamily="34" charset="0"/>
                          <a:cs typeface="Times New Roman" panose="02020603050405020304" pitchFamily="18" charset="0"/>
                        </a:rPr>
                        <a:t>MSU Bug House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1737573"/>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MSU Extension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buFont typeface="Arial" panose="020B0604020202020204" pitchFamily="34" charset="0"/>
                        <a:buChar char="•"/>
                      </a:pPr>
                      <a:r>
                        <a:rPr lang="en-US" sz="1400" dirty="0">
                          <a:latin typeface="+mn-lt"/>
                        </a:rPr>
                        <a:t>MSU Horticulture Gardens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9114512"/>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Office of K-12 Outreach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indent="-285750">
                        <a:lnSpc>
                          <a:spcPct val="115000"/>
                        </a:lnSpc>
                        <a:spcBef>
                          <a:spcPts val="0"/>
                        </a:spcBef>
                        <a:spcAft>
                          <a:spcPts val="0"/>
                        </a:spcAft>
                        <a:buFont typeface="Arial" panose="020B0604020202020204" pitchFamily="34" charset="0"/>
                        <a:buChar char="•"/>
                      </a:pPr>
                      <a:r>
                        <a:rPr lang="en-US" sz="1500" dirty="0">
                          <a:effectLst/>
                        </a:rPr>
                        <a:t>Tollgate Farm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0595454"/>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Undergraduate Research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marR="0" indent="-285750">
                        <a:lnSpc>
                          <a:spcPct val="115000"/>
                        </a:lnSpc>
                        <a:spcBef>
                          <a:spcPts val="0"/>
                        </a:spcBef>
                        <a:spcAft>
                          <a:spcPts val="0"/>
                        </a:spcAft>
                        <a:buFont typeface="Arial" panose="020B0604020202020204" pitchFamily="34" charset="0"/>
                        <a:buChar char="•"/>
                      </a:pPr>
                      <a:r>
                        <a:rPr lang="en-US" sz="1500" dirty="0">
                          <a:effectLst/>
                        </a:rPr>
                        <a:t>Kellogg Bird Sanctuary</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00183"/>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College Access Initiatives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360828"/>
                  </a:ext>
                </a:extLst>
              </a:tr>
              <a:tr h="386819">
                <a:tc>
                  <a:txBody>
                    <a:bodyPr/>
                    <a:lstStyle/>
                    <a:p>
                      <a:pPr marL="0" marR="0">
                        <a:lnSpc>
                          <a:spcPct val="115000"/>
                        </a:lnSpc>
                        <a:spcBef>
                          <a:spcPts val="0"/>
                        </a:spcBef>
                        <a:spcAft>
                          <a:spcPts val="0"/>
                        </a:spcAft>
                      </a:pPr>
                      <a:r>
                        <a:rPr lang="en-US" sz="1500" dirty="0">
                          <a:solidFill>
                            <a:schemeClr val="bg1"/>
                          </a:solidFill>
                          <a:effectLst/>
                        </a:rPr>
                        <a:t>Research Centers</a:t>
                      </a:r>
                      <a:endPar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tc>
                  <a:txBody>
                    <a:bodyPr/>
                    <a:lstStyle/>
                    <a:p>
                      <a:pPr marL="0" marR="0">
                        <a:lnSpc>
                          <a:spcPct val="115000"/>
                        </a:lnSpc>
                        <a:spcBef>
                          <a:spcPts val="0"/>
                        </a:spcBef>
                        <a:spcAft>
                          <a:spcPts val="0"/>
                        </a:spcAft>
                      </a:pPr>
                      <a:r>
                        <a:rPr lang="en-US" sz="1500" dirty="0">
                          <a:solidFill>
                            <a:schemeClr val="bg1"/>
                          </a:solidFill>
                          <a:effectLst/>
                        </a:rPr>
                        <a:t>Science Media</a:t>
                      </a:r>
                      <a:endPar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283337879"/>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Create for STEM Institute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marR="0" lvl="0" indent="-342900">
                        <a:lnSpc>
                          <a:spcPct val="115000"/>
                        </a:lnSpc>
                        <a:spcBef>
                          <a:spcPts val="0"/>
                        </a:spcBef>
                        <a:spcAft>
                          <a:spcPts val="0"/>
                        </a:spcAft>
                        <a:buFont typeface="Arial" panose="020B0604020202020204" pitchFamily="34" charset="0"/>
                        <a:buChar char="•"/>
                      </a:pPr>
                      <a:r>
                        <a:rPr lang="en-US" sz="1500" dirty="0">
                          <a:effectLst/>
                        </a:rPr>
                        <a:t>WKAR Public Media</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51464710"/>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Julian </a:t>
                      </a:r>
                      <a:r>
                        <a:rPr lang="en-US" sz="1500" dirty="0" err="1">
                          <a:effectLst/>
                        </a:rPr>
                        <a:t>Samora</a:t>
                      </a:r>
                      <a:r>
                        <a:rPr lang="en-US" sz="1500" dirty="0">
                          <a:effectLst/>
                        </a:rPr>
                        <a:t> Research Institute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7742056"/>
                  </a:ext>
                </a:extLst>
              </a:tr>
              <a:tr h="386819">
                <a:tc>
                  <a:txBody>
                    <a:bodyPr/>
                    <a:lstStyle/>
                    <a:p>
                      <a:pPr marL="342900" marR="0" lvl="0" indent="-342900">
                        <a:lnSpc>
                          <a:spcPct val="115000"/>
                        </a:lnSpc>
                        <a:spcBef>
                          <a:spcPts val="0"/>
                        </a:spcBef>
                        <a:spcAft>
                          <a:spcPts val="0"/>
                        </a:spcAft>
                        <a:buFont typeface="Arial" panose="020B0604020202020204" pitchFamily="34" charset="0"/>
                        <a:buChar char="•"/>
                        <a:tabLst>
                          <a:tab pos="228600" algn="l"/>
                        </a:tabLst>
                      </a:pPr>
                      <a:r>
                        <a:rPr lang="en-US" sz="1500" dirty="0">
                          <a:effectLst/>
                        </a:rPr>
                        <a:t>Native American Institute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dirty="0">
                          <a:effectLst/>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844585"/>
                  </a:ext>
                </a:extLst>
              </a:tr>
            </a:tbl>
          </a:graphicData>
        </a:graphic>
      </p:graphicFrame>
    </p:spTree>
    <p:extLst>
      <p:ext uri="{BB962C8B-B14F-4D97-AF65-F5344CB8AC3E}">
        <p14:creationId xmlns:p14="http://schemas.microsoft.com/office/powerpoint/2010/main" val="3788135390"/>
      </p:ext>
    </p:extLst>
  </p:cSld>
  <p:clrMapOvr>
    <a:masterClrMapping/>
  </p:clrMapOvr>
  <p:transition spd="med">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46" y="610794"/>
            <a:ext cx="7886700" cy="682667"/>
          </a:xfrm>
        </p:spPr>
        <p:txBody>
          <a:bodyPr/>
          <a:lstStyle/>
          <a:p>
            <a:r>
              <a:rPr lang="en-US" dirty="0"/>
              <a:t>Finding MSU Partners</a:t>
            </a:r>
          </a:p>
        </p:txBody>
      </p:sp>
      <p:pic>
        <p:nvPicPr>
          <p:cNvPr id="4" name="Picture 3" descr="This is a screenshot of the University Outreach and Engagement web page that lists broader impacts resources. There is an arrow pointing to the link labeled: Connect with potential MSU partners. The link is: https://engage.msu.edu/ways-to-engage/broader-impacts-resources" title="Finding MSU partners"/>
          <p:cNvPicPr>
            <a:picLocks noChangeAspect="1"/>
          </p:cNvPicPr>
          <p:nvPr/>
        </p:nvPicPr>
        <p:blipFill>
          <a:blip r:embed="rId3"/>
          <a:stretch>
            <a:fillRect/>
          </a:stretch>
        </p:blipFill>
        <p:spPr>
          <a:xfrm>
            <a:off x="1035181" y="1549258"/>
            <a:ext cx="6842031" cy="4216877"/>
          </a:xfrm>
          <a:prstGeom prst="rect">
            <a:avLst/>
          </a:prstGeom>
        </p:spPr>
      </p:pic>
      <p:sp>
        <p:nvSpPr>
          <p:cNvPr id="5" name="Right Arrow 4" descr="This arrow is pointing to a link labeled Connect with a potential MSU partner. The link is:&#10;https://engage.msu.edu/ways-to-engage/broader-impacts-resources&#10;" title="Arrow pointing to Connect with potential MSU partners"/>
          <p:cNvSpPr/>
          <p:nvPr/>
        </p:nvSpPr>
        <p:spPr>
          <a:xfrm>
            <a:off x="397043" y="4602079"/>
            <a:ext cx="1329490" cy="225592"/>
          </a:xfrm>
          <a:prstGeom prst="rightArrow">
            <a:avLst/>
          </a:prstGeom>
          <a:solidFill>
            <a:schemeClr val="accent4">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sp>
        <p:nvSpPr>
          <p:cNvPr id="6" name="TextBox 5"/>
          <p:cNvSpPr txBox="1"/>
          <p:nvPr/>
        </p:nvSpPr>
        <p:spPr>
          <a:xfrm>
            <a:off x="1524000" y="6021931"/>
            <a:ext cx="6019799" cy="338554"/>
          </a:xfrm>
          <a:prstGeom prst="rect">
            <a:avLst/>
          </a:prstGeom>
          <a:noFill/>
        </p:spPr>
        <p:txBody>
          <a:bodyPr wrap="square" rtlCol="0">
            <a:spAutoFit/>
          </a:bodyPr>
          <a:lstStyle/>
          <a:p>
            <a:pPr algn="ctr"/>
            <a:r>
              <a:rPr lang="en-US" sz="1600" dirty="0">
                <a:solidFill>
                  <a:schemeClr val="bg1"/>
                </a:solidFill>
                <a:hlinkClick r:id="rId4"/>
              </a:rPr>
              <a:t>https://engage.msu.edu/ways-to-engage/broader-impacts-resources</a:t>
            </a:r>
            <a:endParaRPr lang="en-US" sz="1600" dirty="0">
              <a:solidFill>
                <a:schemeClr val="bg1"/>
              </a:solidFill>
            </a:endParaRPr>
          </a:p>
        </p:txBody>
      </p:sp>
    </p:spTree>
    <p:extLst>
      <p:ext uri="{BB962C8B-B14F-4D97-AF65-F5344CB8AC3E}">
        <p14:creationId xmlns:p14="http://schemas.microsoft.com/office/powerpoint/2010/main" val="1710318437"/>
      </p:ext>
    </p:extLst>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09600"/>
          </a:xfrm>
        </p:spPr>
        <p:txBody>
          <a:bodyPr/>
          <a:lstStyle/>
          <a:p>
            <a:r>
              <a:rPr lang="en-US" dirty="0"/>
              <a:t>Worksheet 3: My BI Partners (5 min)</a:t>
            </a:r>
          </a:p>
        </p:txBody>
      </p:sp>
      <p:sp>
        <p:nvSpPr>
          <p:cNvPr id="3" name="Text Placeholder 2"/>
          <p:cNvSpPr>
            <a:spLocks noGrp="1"/>
          </p:cNvSpPr>
          <p:nvPr>
            <p:ph type="body" idx="1"/>
          </p:nvPr>
        </p:nvSpPr>
        <p:spPr>
          <a:xfrm>
            <a:off x="628650" y="2282992"/>
            <a:ext cx="7886700" cy="3508208"/>
          </a:xfrm>
        </p:spPr>
        <p:txBody>
          <a:bodyPr/>
          <a:lstStyle/>
          <a:p>
            <a:pPr marL="0" marR="0" lvl="0" indent="0">
              <a:lnSpc>
                <a:spcPct val="107000"/>
              </a:lnSpc>
              <a:spcBef>
                <a:spcPts val="0"/>
              </a:spcBef>
              <a:spcAft>
                <a:spcPts val="600"/>
              </a:spcAft>
              <a:buNone/>
            </a:pPr>
            <a:r>
              <a:rPr lang="en-US" sz="2800" dirty="0">
                <a:effectLst/>
                <a:ea typeface="Calibri" panose="020F0502020204030204" pitchFamily="34" charset="0"/>
                <a:cs typeface="Calibri" panose="020F0502020204030204" pitchFamily="34" charset="0"/>
              </a:rPr>
              <a:t>Quickly jot down some ideas:</a:t>
            </a:r>
          </a:p>
          <a:p>
            <a:pPr marL="457200" marR="0" lvl="0" indent="-457200">
              <a:lnSpc>
                <a:spcPct val="107000"/>
              </a:lnSpc>
              <a:spcBef>
                <a:spcPts val="0"/>
              </a:spcBef>
              <a:spcAft>
                <a:spcPts val="600"/>
              </a:spcAft>
              <a:buFont typeface="+mj-lt"/>
              <a:buAutoNum type="arabicPeriod"/>
            </a:pPr>
            <a:r>
              <a:rPr lang="en-US" sz="2400" dirty="0">
                <a:effectLst/>
                <a:ea typeface="Calibri" panose="020F0502020204030204" pitchFamily="34" charset="0"/>
                <a:cs typeface="Calibri" panose="020F0502020204030204" pitchFamily="34" charset="0"/>
              </a:rPr>
              <a:t>Who are some possible partners for my BI activities?</a:t>
            </a:r>
          </a:p>
          <a:p>
            <a:pPr marL="457200" marR="0" lvl="0" indent="-457200">
              <a:lnSpc>
                <a:spcPct val="107000"/>
              </a:lnSpc>
              <a:spcBef>
                <a:spcPts val="0"/>
              </a:spcBef>
              <a:spcAft>
                <a:spcPts val="600"/>
              </a:spcAft>
              <a:buFont typeface="+mj-lt"/>
              <a:buAutoNum type="arabicPeriod"/>
            </a:pPr>
            <a:r>
              <a:rPr lang="en-US" sz="2400" dirty="0">
                <a:effectLst/>
                <a:ea typeface="Calibri" panose="020F0502020204030204" pitchFamily="34" charset="0"/>
                <a:cs typeface="Calibri" panose="020F0502020204030204" pitchFamily="34" charset="0"/>
              </a:rPr>
              <a:t>Why would they be appropriate partners for the goals and audiences I have in mind?</a:t>
            </a:r>
          </a:p>
          <a:p>
            <a:pPr marL="457200" marR="0" lvl="0" indent="-457200">
              <a:lnSpc>
                <a:spcPct val="107000"/>
              </a:lnSpc>
              <a:spcBef>
                <a:spcPts val="0"/>
              </a:spcBef>
              <a:spcAft>
                <a:spcPts val="600"/>
              </a:spcAft>
              <a:buFont typeface="+mj-lt"/>
              <a:buAutoNum type="arabicPeriod"/>
            </a:pPr>
            <a:r>
              <a:rPr lang="en-US" sz="2400" dirty="0">
                <a:ea typeface="Calibri" panose="020F0502020204030204" pitchFamily="34" charset="0"/>
                <a:cs typeface="Calibri" panose="020F0502020204030204" pitchFamily="34" charset="0"/>
              </a:rPr>
              <a:t>How do I connect with them?</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327493"/>
      </p:ext>
    </p:extLst>
  </p:cSld>
  <p:clrMapOvr>
    <a:masterClrMapping/>
  </p:clrMapOvr>
  <p:transition spd="med">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2209800"/>
          </a:xfrm>
        </p:spPr>
        <p:txBody>
          <a:bodyPr/>
          <a:lstStyle/>
          <a:p>
            <a:pPr marL="0" indent="0" algn="ctr">
              <a:buNone/>
            </a:pPr>
            <a:r>
              <a:rPr lang="en-US" sz="6000" dirty="0"/>
              <a:t>Questions?</a:t>
            </a:r>
          </a:p>
        </p:txBody>
      </p:sp>
    </p:spTree>
    <p:extLst>
      <p:ext uri="{BB962C8B-B14F-4D97-AF65-F5344CB8AC3E}">
        <p14:creationId xmlns:p14="http://schemas.microsoft.com/office/powerpoint/2010/main" val="4079487791"/>
      </p:ext>
    </p:extLst>
  </p:cSld>
  <p:clrMapOvr>
    <a:masterClrMapping/>
  </p:clrMapOvr>
  <p:transition spd="med">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pPr algn="ctr"/>
            <a:r>
              <a:rPr lang="en-US" dirty="0"/>
              <a:t>10-Minute Break</a:t>
            </a:r>
          </a:p>
        </p:txBody>
      </p:sp>
      <p:pic>
        <p:nvPicPr>
          <p:cNvPr id="5" name="Content Placeholder 4" descr="This is an image of a clock with the work break between eleven and one o'clock." title="Brea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51760" y="2362200"/>
            <a:ext cx="3840480" cy="2743200"/>
          </a:xfrm>
        </p:spPr>
      </p:pic>
    </p:spTree>
    <p:extLst>
      <p:ext uri="{BB962C8B-B14F-4D97-AF65-F5344CB8AC3E}">
        <p14:creationId xmlns:p14="http://schemas.microsoft.com/office/powerpoint/2010/main" val="611940237"/>
      </p:ext>
    </p:extLst>
  </p:cSld>
  <p:clrMapOvr>
    <a:masterClrMapping/>
  </p:clrMapOvr>
  <p:transition spd="med">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Your BI Activity</a:t>
            </a:r>
          </a:p>
        </p:txBody>
      </p:sp>
      <p:sp>
        <p:nvSpPr>
          <p:cNvPr id="3" name="Text Placeholder 2"/>
          <p:cNvSpPr>
            <a:spLocks noGrp="1"/>
          </p:cNvSpPr>
          <p:nvPr>
            <p:ph type="body" idx="1"/>
          </p:nvPr>
        </p:nvSpPr>
        <p:spPr>
          <a:xfrm>
            <a:off x="543983" y="2494046"/>
            <a:ext cx="7886700" cy="1869907"/>
          </a:xfrm>
        </p:spPr>
        <p:txBody>
          <a:bodyPr/>
          <a:lstStyle/>
          <a:p>
            <a:pPr marL="38100" indent="0">
              <a:buNone/>
            </a:pPr>
            <a:r>
              <a:rPr lang="en-US" sz="2800" dirty="0"/>
              <a:t>Given your goals, audiences, settings and partners, </a:t>
            </a:r>
            <a:r>
              <a:rPr lang="en-US" sz="2800" b="1" dirty="0"/>
              <a:t>what will you do together</a:t>
            </a:r>
            <a:r>
              <a:rPr lang="en-US" sz="2800" dirty="0"/>
              <a:t>?*</a:t>
            </a:r>
          </a:p>
        </p:txBody>
      </p:sp>
      <p:sp>
        <p:nvSpPr>
          <p:cNvPr id="4" name="TextBox 3"/>
          <p:cNvSpPr txBox="1"/>
          <p:nvPr/>
        </p:nvSpPr>
        <p:spPr>
          <a:xfrm>
            <a:off x="628650" y="5562600"/>
            <a:ext cx="7620000" cy="400110"/>
          </a:xfrm>
          <a:prstGeom prst="rect">
            <a:avLst/>
          </a:prstGeom>
          <a:noFill/>
        </p:spPr>
        <p:txBody>
          <a:bodyPr wrap="square" rtlCol="0">
            <a:spAutoFit/>
          </a:bodyPr>
          <a:lstStyle/>
          <a:p>
            <a:r>
              <a:rPr lang="en-US" sz="2000" dirty="0">
                <a:latin typeface="+mn-lt"/>
              </a:rPr>
              <a:t>*This should be decided in collaboration with your partners.</a:t>
            </a:r>
          </a:p>
        </p:txBody>
      </p:sp>
    </p:spTree>
    <p:extLst>
      <p:ext uri="{BB962C8B-B14F-4D97-AF65-F5344CB8AC3E}">
        <p14:creationId xmlns:p14="http://schemas.microsoft.com/office/powerpoint/2010/main" val="3897791425"/>
      </p:ext>
    </p:extLst>
  </p:cSld>
  <p:clrMapOvr>
    <a:masterClrMapping/>
  </p:clrMapOvr>
  <p:transition spd="med">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wrap="square" anchor="ctr">
            <a:normAutofit/>
          </a:bodyPr>
          <a:lstStyle/>
          <a:p>
            <a:r>
              <a:rPr lang="en-US" dirty="0"/>
              <a:t>Your BI activities should be…</a:t>
            </a:r>
          </a:p>
        </p:txBody>
      </p:sp>
      <p:pic>
        <p:nvPicPr>
          <p:cNvPr id="5" name="Picture 4" descr="Children playing with tools">
            <a:extLst>
              <a:ext uri="{FF2B5EF4-FFF2-40B4-BE49-F238E27FC236}">
                <a16:creationId xmlns:a16="http://schemas.microsoft.com/office/drawing/2014/main" id="{B3F3C1DC-0E5F-4497-BB5C-764A117079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522" r="16236"/>
          <a:stretch/>
        </p:blipFill>
        <p:spPr>
          <a:xfrm>
            <a:off x="644525" y="1600200"/>
            <a:ext cx="3740150" cy="3886200"/>
          </a:xfrm>
          <a:prstGeom prst="rect">
            <a:avLst/>
          </a:prstGeom>
          <a:noFill/>
        </p:spPr>
      </p:pic>
      <p:sp>
        <p:nvSpPr>
          <p:cNvPr id="3" name="Text Placeholder 2"/>
          <p:cNvSpPr>
            <a:spLocks noGrp="1"/>
          </p:cNvSpPr>
          <p:nvPr>
            <p:ph sz="half" idx="2"/>
          </p:nvPr>
        </p:nvSpPr>
        <p:spPr>
          <a:xfrm>
            <a:off x="4759037" y="1600200"/>
            <a:ext cx="3740150" cy="3886200"/>
          </a:xfrm>
        </p:spPr>
        <p:txBody>
          <a:bodyPr wrap="square" anchor="t">
            <a:normAutofit/>
          </a:bodyPr>
          <a:lstStyle/>
          <a:p>
            <a:r>
              <a:rPr lang="en-US" sz="2000" dirty="0"/>
              <a:t>Meaningfully connected to your research</a:t>
            </a:r>
          </a:p>
          <a:p>
            <a:r>
              <a:rPr lang="en-US" sz="2000" dirty="0"/>
              <a:t>Innovative</a:t>
            </a:r>
          </a:p>
          <a:p>
            <a:r>
              <a:rPr lang="en-US" sz="2000" dirty="0"/>
              <a:t>Impactful</a:t>
            </a:r>
          </a:p>
          <a:p>
            <a:r>
              <a:rPr lang="en-US" sz="2000" b="1" dirty="0"/>
              <a:t>Fun!</a:t>
            </a:r>
            <a:endParaRPr lang="en-US" b="1" dirty="0"/>
          </a:p>
        </p:txBody>
      </p:sp>
    </p:spTree>
    <p:extLst>
      <p:ext uri="{BB962C8B-B14F-4D97-AF65-F5344CB8AC3E}">
        <p14:creationId xmlns:p14="http://schemas.microsoft.com/office/powerpoint/2010/main" val="400866226"/>
      </p:ext>
    </p:extLst>
  </p:cSld>
  <p:clrMapOvr>
    <a:masterClrMapping/>
  </p:clrMapOvr>
  <p:transition spd="med">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2ABB94-3FE7-4FC5-B770-5A2E179D50AD}"/>
              </a:ext>
            </a:extLst>
          </p:cNvPr>
          <p:cNvSpPr>
            <a:spLocks noGrp="1"/>
          </p:cNvSpPr>
          <p:nvPr>
            <p:ph type="title"/>
          </p:nvPr>
        </p:nvSpPr>
        <p:spPr/>
        <p:txBody>
          <a:bodyPr/>
          <a:lstStyle/>
          <a:p>
            <a:r>
              <a:rPr lang="en-US" dirty="0"/>
              <a:t>Common BI Activities</a:t>
            </a:r>
          </a:p>
        </p:txBody>
      </p:sp>
      <p:sp>
        <p:nvSpPr>
          <p:cNvPr id="5" name="Content Placeholder 4">
            <a:extLst>
              <a:ext uri="{FF2B5EF4-FFF2-40B4-BE49-F238E27FC236}">
                <a16:creationId xmlns:a16="http://schemas.microsoft.com/office/drawing/2014/main" id="{8E6A2EBF-E8C6-4267-8B33-1A18946DAAF0}"/>
              </a:ext>
            </a:extLst>
          </p:cNvPr>
          <p:cNvSpPr>
            <a:spLocks noGrp="1"/>
          </p:cNvSpPr>
          <p:nvPr>
            <p:ph idx="1"/>
          </p:nvPr>
        </p:nvSpPr>
        <p:spPr>
          <a:xfrm>
            <a:off x="457200" y="1676400"/>
            <a:ext cx="8229600" cy="4267200"/>
          </a:xfrm>
        </p:spPr>
        <p:txBody>
          <a:bodyPr/>
          <a:lstStyle/>
          <a:p>
            <a:pPr marL="342900" marR="0" lvl="0" indent="-342900">
              <a:lnSpc>
                <a:spcPct val="107000"/>
              </a:lnSpc>
              <a:spcBef>
                <a:spcPts val="0"/>
              </a:spcBef>
              <a:spcAft>
                <a:spcPts val="6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K-12 outreach</a:t>
            </a:r>
          </a:p>
          <a:p>
            <a:pPr marL="342900" marR="0" lvl="0" indent="-342900">
              <a:lnSpc>
                <a:spcPct val="107000"/>
              </a:lnSpc>
              <a:spcBef>
                <a:spcPts val="0"/>
              </a:spcBef>
              <a:spcAft>
                <a:spcPts val="6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Bringing students into the lab</a:t>
            </a:r>
          </a:p>
          <a:p>
            <a:pPr marL="342900" marR="0" lvl="0" indent="-342900">
              <a:lnSpc>
                <a:spcPct val="107000"/>
              </a:lnSpc>
              <a:spcBef>
                <a:spcPts val="0"/>
              </a:spcBef>
              <a:spcAft>
                <a:spcPts val="6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Curriculum development</a:t>
            </a:r>
          </a:p>
          <a:p>
            <a:pPr marL="342900" marR="0" lvl="0" indent="-342900">
              <a:lnSpc>
                <a:spcPct val="107000"/>
              </a:lnSpc>
              <a:spcBef>
                <a:spcPts val="0"/>
              </a:spcBef>
              <a:spcAft>
                <a:spcPts val="6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Broadening participation</a:t>
            </a:r>
          </a:p>
          <a:p>
            <a:pPr marL="342900" marR="0" lvl="0" indent="-342900">
              <a:lnSpc>
                <a:spcPct val="107000"/>
              </a:lnSpc>
              <a:spcBef>
                <a:spcPts val="0"/>
              </a:spcBef>
              <a:spcAft>
                <a:spcPts val="6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Citizen science</a:t>
            </a:r>
          </a:p>
          <a:p>
            <a:pPr marL="342900" marR="0" lvl="0" indent="-342900">
              <a:lnSpc>
                <a:spcPct val="107000"/>
              </a:lnSpc>
              <a:spcBef>
                <a:spcPts val="0"/>
              </a:spcBef>
              <a:spcAft>
                <a:spcPts val="60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Science communications</a:t>
            </a:r>
            <a:endParaRPr lang="en-US" sz="2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STEM workforce development</a:t>
            </a:r>
          </a:p>
          <a:p>
            <a:pPr marL="342900" marR="0" lvl="0" indent="-342900">
              <a:lnSpc>
                <a:spcPct val="107000"/>
              </a:lnSpc>
              <a:spcBef>
                <a:spcPts val="0"/>
              </a:spcBef>
              <a:spcAft>
                <a:spcPts val="600"/>
              </a:spcAft>
              <a:buFont typeface="Symbol" panose="05050102010706020507" pitchFamily="18" charset="2"/>
              <a:buChar char=""/>
            </a:pPr>
            <a:r>
              <a:rPr lang="en-US" sz="2400" dirty="0">
                <a:effectLst/>
                <a:ea typeface="Calibri" panose="020F0502020204030204" pitchFamily="34" charset="0"/>
                <a:cs typeface="Times New Roman" panose="02020603050405020304" pitchFamily="18" charset="0"/>
              </a:rPr>
              <a:t>Developing research infrastructure</a:t>
            </a:r>
          </a:p>
          <a:p>
            <a:endParaRPr lang="en-US" dirty="0"/>
          </a:p>
        </p:txBody>
      </p:sp>
    </p:spTree>
    <p:extLst>
      <p:ext uri="{BB962C8B-B14F-4D97-AF65-F5344CB8AC3E}">
        <p14:creationId xmlns:p14="http://schemas.microsoft.com/office/powerpoint/2010/main" val="69818231"/>
      </p:ext>
    </p:extLst>
  </p:cSld>
  <p:clrMapOvr>
    <a:masterClrMapping/>
  </p:clrMapOvr>
  <p:transition spd="med">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091"/>
            <a:ext cx="8229600" cy="609600"/>
          </a:xfrm>
        </p:spPr>
        <p:txBody>
          <a:bodyPr/>
          <a:lstStyle/>
          <a:p>
            <a:r>
              <a:rPr lang="en-US" dirty="0"/>
              <a:t>Twelve Domains of Public Engagement</a:t>
            </a:r>
          </a:p>
        </p:txBody>
      </p:sp>
      <p:pic>
        <p:nvPicPr>
          <p:cNvPr id="4" name="Picture 3" descr="This image shows twelve domains of public engagement with science. They are: alternative, informal, and lifelong learning; applied practice and professionnal consulting; business and entrepreneurship; capacity-building programs; communications and media; community-engaged learning and/or service; community-engaged research; holding and collections; P-14 education and educational outreach; performance, exhibition and installation; policy, advocacy and government relations; and residency programs and internships." title="Twelve domains of public engagement"/>
          <p:cNvPicPr>
            <a:picLocks noChangeAspect="1"/>
          </p:cNvPicPr>
          <p:nvPr/>
        </p:nvPicPr>
        <p:blipFill>
          <a:blip r:embed="rId3"/>
          <a:stretch>
            <a:fillRect/>
          </a:stretch>
        </p:blipFill>
        <p:spPr>
          <a:xfrm>
            <a:off x="442241" y="1371600"/>
            <a:ext cx="8244559" cy="4623803"/>
          </a:xfrm>
          <a:prstGeom prst="rect">
            <a:avLst/>
          </a:prstGeom>
        </p:spPr>
      </p:pic>
      <p:sp>
        <p:nvSpPr>
          <p:cNvPr id="5" name="TextBox 4"/>
          <p:cNvSpPr txBox="1"/>
          <p:nvPr/>
        </p:nvSpPr>
        <p:spPr>
          <a:xfrm>
            <a:off x="685800" y="6160312"/>
            <a:ext cx="8001000" cy="338554"/>
          </a:xfrm>
          <a:prstGeom prst="rect">
            <a:avLst/>
          </a:prstGeom>
          <a:noFill/>
        </p:spPr>
        <p:txBody>
          <a:bodyPr wrap="square" rtlCol="0">
            <a:spAutoFit/>
          </a:bodyPr>
          <a:lstStyle/>
          <a:p>
            <a:pPr algn="r"/>
            <a:r>
              <a:rPr lang="en-US" sz="1600" dirty="0">
                <a:latin typeface="+mn-lt"/>
              </a:rPr>
              <a:t>Source: </a:t>
            </a:r>
            <a:r>
              <a:rPr lang="en-US" sz="1600" dirty="0" err="1">
                <a:latin typeface="+mn-lt"/>
              </a:rPr>
              <a:t>Aurbach</a:t>
            </a:r>
            <a:r>
              <a:rPr lang="en-US" sz="1600" dirty="0">
                <a:latin typeface="+mn-lt"/>
              </a:rPr>
              <a:t>, Kuhn, &amp; </a:t>
            </a:r>
            <a:r>
              <a:rPr lang="en-US" sz="1600" dirty="0" err="1">
                <a:latin typeface="+mn-lt"/>
              </a:rPr>
              <a:t>Niemer</a:t>
            </a:r>
            <a:r>
              <a:rPr lang="en-US" sz="1600" dirty="0">
                <a:latin typeface="+mn-lt"/>
              </a:rPr>
              <a:t>, 2019</a:t>
            </a:r>
          </a:p>
        </p:txBody>
      </p:sp>
    </p:spTree>
    <p:extLst>
      <p:ext uri="{BB962C8B-B14F-4D97-AF65-F5344CB8AC3E}">
        <p14:creationId xmlns:p14="http://schemas.microsoft.com/office/powerpoint/2010/main" val="1221452566"/>
      </p:ext>
    </p:extLst>
  </p:cSld>
  <p:clrMapOvr>
    <a:masterClrMapping/>
  </p:clrMapOvr>
  <p:transition spd="med">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8100" indent="0">
              <a:buNone/>
            </a:pPr>
            <a:r>
              <a:rPr lang="en-US" sz="3600" b="1" dirty="0"/>
              <a:t>Worksheet 4: My BI Activity (10 min)</a:t>
            </a:r>
          </a:p>
        </p:txBody>
      </p:sp>
      <p:sp>
        <p:nvSpPr>
          <p:cNvPr id="3" name="Text Placeholder 2"/>
          <p:cNvSpPr>
            <a:spLocks noGrp="1"/>
          </p:cNvSpPr>
          <p:nvPr>
            <p:ph type="body" idx="1"/>
          </p:nvPr>
        </p:nvSpPr>
        <p:spPr>
          <a:xfrm>
            <a:off x="457200" y="1981200"/>
            <a:ext cx="8229600" cy="4191000"/>
          </a:xfrm>
        </p:spPr>
        <p:txBody>
          <a:bodyPr/>
          <a:lstStyle/>
          <a:p>
            <a:pPr marL="495300" indent="-457200"/>
            <a:r>
              <a:rPr lang="en-US" sz="3000" dirty="0"/>
              <a:t>Quickly jot down some ideas:</a:t>
            </a:r>
          </a:p>
          <a:p>
            <a:pPr marL="895350" lvl="1" indent="-457200"/>
            <a:r>
              <a:rPr lang="en-US" sz="2400" dirty="0"/>
              <a:t>Given my goals, audiences, settings and partners, </a:t>
            </a:r>
            <a:r>
              <a:rPr lang="en-US" sz="2400" b="1" dirty="0"/>
              <a:t>what are some BI activities we could do together</a:t>
            </a:r>
            <a:r>
              <a:rPr lang="en-US" sz="2400" dirty="0"/>
              <a:t>?</a:t>
            </a:r>
          </a:p>
          <a:p>
            <a:pPr marL="38100" indent="0">
              <a:buNone/>
            </a:pPr>
            <a:endParaRPr lang="en-US" sz="3000" b="1" dirty="0"/>
          </a:p>
        </p:txBody>
      </p:sp>
    </p:spTree>
    <p:extLst>
      <p:ext uri="{BB962C8B-B14F-4D97-AF65-F5344CB8AC3E}">
        <p14:creationId xmlns:p14="http://schemas.microsoft.com/office/powerpoint/2010/main" val="796510129"/>
      </p:ext>
    </p:extLst>
  </p:cSld>
  <p:clrMapOvr>
    <a:masterClrMapping/>
  </p:clrMapOvr>
  <p:transitio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Achieving Broader Impacts</a:t>
            </a:r>
          </a:p>
        </p:txBody>
      </p:sp>
      <p:sp>
        <p:nvSpPr>
          <p:cNvPr id="5" name="Text Placeholder 4"/>
          <p:cNvSpPr>
            <a:spLocks noGrp="1"/>
          </p:cNvSpPr>
          <p:nvPr>
            <p:ph type="body" idx="1"/>
          </p:nvPr>
        </p:nvSpPr>
        <p:spPr>
          <a:xfrm>
            <a:off x="457200" y="1600200"/>
            <a:ext cx="8229600" cy="3505200"/>
          </a:xfrm>
        </p:spPr>
        <p:txBody>
          <a:bodyPr/>
          <a:lstStyle/>
          <a:p>
            <a:pPr>
              <a:spcAft>
                <a:spcPts val="450"/>
              </a:spcAft>
            </a:pPr>
            <a:r>
              <a:rPr lang="en-US" sz="2800" dirty="0"/>
              <a:t>Broader impacts are accomplished through:</a:t>
            </a:r>
          </a:p>
          <a:p>
            <a:pPr marL="914400" lvl="1" indent="-457200">
              <a:spcAft>
                <a:spcPts val="450"/>
              </a:spcAft>
            </a:pPr>
            <a:r>
              <a:rPr lang="en-US" sz="2800" dirty="0"/>
              <a:t>The research itself</a:t>
            </a:r>
          </a:p>
          <a:p>
            <a:pPr marL="914400" lvl="1" indent="-457200">
              <a:spcAft>
                <a:spcPts val="450"/>
              </a:spcAft>
            </a:pPr>
            <a:r>
              <a:rPr lang="en-US" sz="2800" dirty="0"/>
              <a:t>Activities directly related to specific research projects</a:t>
            </a:r>
          </a:p>
          <a:p>
            <a:pPr marL="914400" lvl="1" indent="-457200">
              <a:spcAft>
                <a:spcPts val="450"/>
              </a:spcAft>
            </a:pPr>
            <a:r>
              <a:rPr lang="en-US" sz="2800" dirty="0"/>
              <a:t>Activities supported by, but complementary to the project</a:t>
            </a:r>
          </a:p>
          <a:p>
            <a:endParaRPr lang="en-US" dirty="0"/>
          </a:p>
        </p:txBody>
      </p:sp>
    </p:spTree>
    <p:extLst>
      <p:ext uri="{BB962C8B-B14F-4D97-AF65-F5344CB8AC3E}">
        <p14:creationId xmlns:p14="http://schemas.microsoft.com/office/powerpoint/2010/main" val="1252999796"/>
      </p:ext>
    </p:extLst>
  </p:cSld>
  <p:clrMapOvr>
    <a:masterClrMapping/>
  </p:clrMapOvr>
  <p:transition spd="med">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2209800"/>
          </a:xfrm>
        </p:spPr>
        <p:txBody>
          <a:bodyPr/>
          <a:lstStyle/>
          <a:p>
            <a:pPr marL="0" indent="0" algn="ctr">
              <a:buNone/>
            </a:pPr>
            <a:r>
              <a:rPr lang="en-US" sz="6000" dirty="0"/>
              <a:t>Questions?</a:t>
            </a:r>
          </a:p>
        </p:txBody>
      </p:sp>
    </p:spTree>
    <p:extLst>
      <p:ext uri="{BB962C8B-B14F-4D97-AF65-F5344CB8AC3E}">
        <p14:creationId xmlns:p14="http://schemas.microsoft.com/office/powerpoint/2010/main" val="1406803243"/>
      </p:ext>
    </p:extLst>
  </p:cSld>
  <p:clrMapOvr>
    <a:masterClrMapping/>
  </p:clrMapOvr>
  <p:transition spd="med">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s a screenshot of the University Outreach and Engagement web page that lists broader impacts resources. There is an arrow pointing to the link labeled: View examples of Broader Impacts activities. The link is: https://engage.msu.edu/ways-to-engage/broader-impacts-resources&#10;" title="Where to find examples of BI activities"/>
          <p:cNvPicPr>
            <a:picLocks noChangeAspect="1"/>
          </p:cNvPicPr>
          <p:nvPr/>
        </p:nvPicPr>
        <p:blipFill>
          <a:blip r:embed="rId3"/>
          <a:stretch>
            <a:fillRect/>
          </a:stretch>
        </p:blipFill>
        <p:spPr>
          <a:xfrm>
            <a:off x="541421" y="859458"/>
            <a:ext cx="8031079" cy="4949710"/>
          </a:xfrm>
          <a:prstGeom prst="rect">
            <a:avLst/>
          </a:prstGeom>
        </p:spPr>
      </p:pic>
      <p:sp>
        <p:nvSpPr>
          <p:cNvPr id="5" name="Right Arrow 4" descr="This arrow is pointing to a link on the University Outreach and Engagement Broader Impacts Resources web page labeled View examples of broader impacts activities." title="Arrow pointing to View examples of broader impacts activities"/>
          <p:cNvSpPr/>
          <p:nvPr/>
        </p:nvSpPr>
        <p:spPr>
          <a:xfrm>
            <a:off x="357366" y="3997492"/>
            <a:ext cx="1010653" cy="252663"/>
          </a:xfrm>
          <a:prstGeom prst="rightArrow">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p:cNvSpPr txBox="1"/>
          <p:nvPr/>
        </p:nvSpPr>
        <p:spPr>
          <a:xfrm>
            <a:off x="1428363" y="6096000"/>
            <a:ext cx="6257194" cy="338554"/>
          </a:xfrm>
          <a:prstGeom prst="rect">
            <a:avLst/>
          </a:prstGeom>
          <a:noFill/>
        </p:spPr>
        <p:txBody>
          <a:bodyPr wrap="square" rtlCol="0">
            <a:spAutoFit/>
          </a:bodyPr>
          <a:lstStyle/>
          <a:p>
            <a:pPr algn="ctr"/>
            <a:r>
              <a:rPr lang="en-US" sz="1600" b="1" dirty="0">
                <a:hlinkClick r:id="rId4"/>
              </a:rPr>
              <a:t>https://engage.msu.edu/ways-to-engage/broader-impacts-resources</a:t>
            </a:r>
            <a:endParaRPr lang="en-US" sz="1600" b="1" dirty="0"/>
          </a:p>
        </p:txBody>
      </p:sp>
    </p:spTree>
    <p:extLst>
      <p:ext uri="{BB962C8B-B14F-4D97-AF65-F5344CB8AC3E}">
        <p14:creationId xmlns:p14="http://schemas.microsoft.com/office/powerpoint/2010/main" val="1457681507"/>
      </p:ext>
    </p:extLst>
  </p:cSld>
  <p:clrMapOvr>
    <a:masterClrMapping/>
  </p:clrMapOvr>
  <p:transition spd="med">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 Plan</a:t>
            </a:r>
          </a:p>
        </p:txBody>
      </p:sp>
      <p:graphicFrame>
        <p:nvGraphicFramePr>
          <p:cNvPr id="4" name="Diagram 3" descr="This image is a Venn diagram that displays six overlapping identities that contribute to one's impact identity. The circles in the Venn diagram are labeled: Personal Preferences, Capacities and Skills, Institutional Context, Societal Needs, Scholarship and Research and Scientific Discipline." title="BI plan"/>
          <p:cNvGraphicFramePr/>
          <p:nvPr/>
        </p:nvGraphicFramePr>
        <p:xfrm>
          <a:off x="875297" y="1019676"/>
          <a:ext cx="7200900" cy="4791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6339025"/>
      </p:ext>
    </p:extLst>
  </p:cSld>
  <p:clrMapOvr>
    <a:masterClrMapping/>
  </p:clrMapOvr>
  <p:transition spd="med">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CA86-E313-4115-AB9F-5948A8297DC6}"/>
              </a:ext>
            </a:extLst>
          </p:cNvPr>
          <p:cNvSpPr>
            <a:spLocks noGrp="1"/>
          </p:cNvSpPr>
          <p:nvPr>
            <p:ph type="title"/>
          </p:nvPr>
        </p:nvSpPr>
        <p:spPr>
          <a:xfrm>
            <a:off x="457200" y="685800"/>
            <a:ext cx="8229600" cy="609600"/>
          </a:xfrm>
        </p:spPr>
        <p:txBody>
          <a:bodyPr wrap="square" anchor="ctr">
            <a:normAutofit fontScale="90000"/>
          </a:bodyPr>
          <a:lstStyle/>
          <a:p>
            <a:r>
              <a:rPr lang="en-US" sz="3600" dirty="0"/>
              <a:t>5 - Your BI Budget</a:t>
            </a:r>
          </a:p>
        </p:txBody>
      </p:sp>
      <p:pic>
        <p:nvPicPr>
          <p:cNvPr id="7" name="Graphic 6" descr="Dollar with solid fill">
            <a:extLst>
              <a:ext uri="{FF2B5EF4-FFF2-40B4-BE49-F238E27FC236}">
                <a16:creationId xmlns:a16="http://schemas.microsoft.com/office/drawing/2014/main" id="{36959EFB-8D1D-4A0D-AEB1-426FB621EB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4525" y="1673225"/>
            <a:ext cx="3740150" cy="3740150"/>
          </a:xfrm>
          <a:prstGeom prst="rect">
            <a:avLst/>
          </a:prstGeom>
        </p:spPr>
      </p:pic>
      <p:sp>
        <p:nvSpPr>
          <p:cNvPr id="3" name="Content Placeholder 2">
            <a:extLst>
              <a:ext uri="{FF2B5EF4-FFF2-40B4-BE49-F238E27FC236}">
                <a16:creationId xmlns:a16="http://schemas.microsoft.com/office/drawing/2014/main" id="{E87A6AFC-52C1-4F85-A221-4A90CE752D82}"/>
              </a:ext>
            </a:extLst>
          </p:cNvPr>
          <p:cNvSpPr>
            <a:spLocks noGrp="1"/>
          </p:cNvSpPr>
          <p:nvPr>
            <p:ph sz="half" idx="2"/>
          </p:nvPr>
        </p:nvSpPr>
        <p:spPr>
          <a:xfrm>
            <a:off x="4759037" y="2514600"/>
            <a:ext cx="3740150" cy="2971800"/>
          </a:xfrm>
        </p:spPr>
        <p:txBody>
          <a:bodyPr wrap="square" anchor="t">
            <a:normAutofit/>
          </a:bodyPr>
          <a:lstStyle/>
          <a:p>
            <a:pPr marL="0" indent="0">
              <a:buNone/>
            </a:pPr>
            <a:r>
              <a:rPr lang="en-US" sz="2800" dirty="0"/>
              <a:t>Be sure to devote sufficient resources to your BI activities!</a:t>
            </a:r>
          </a:p>
          <a:p>
            <a:pPr marL="0" indent="0">
              <a:buNone/>
            </a:pPr>
            <a:r>
              <a:rPr lang="en-US" sz="2400" dirty="0"/>
              <a:t>(~10% of direct costs)</a:t>
            </a:r>
          </a:p>
          <a:p>
            <a:endParaRPr lang="en-US" dirty="0"/>
          </a:p>
          <a:p>
            <a:pPr marL="0" indent="0" algn="r">
              <a:buNone/>
            </a:pPr>
            <a:r>
              <a:rPr lang="en-US" dirty="0"/>
              <a:t>(McFadden, 2019)</a:t>
            </a:r>
          </a:p>
        </p:txBody>
      </p:sp>
    </p:spTree>
    <p:extLst>
      <p:ext uri="{BB962C8B-B14F-4D97-AF65-F5344CB8AC3E}">
        <p14:creationId xmlns:p14="http://schemas.microsoft.com/office/powerpoint/2010/main" val="1210672258"/>
      </p:ext>
    </p:extLst>
  </p:cSld>
  <p:clrMapOvr>
    <a:masterClrMapping/>
  </p:clrMapOvr>
  <p:transition spd="med">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0F28A2-B708-460B-940C-E69375FABC33}"/>
              </a:ext>
            </a:extLst>
          </p:cNvPr>
          <p:cNvSpPr>
            <a:spLocks noGrp="1"/>
          </p:cNvSpPr>
          <p:nvPr>
            <p:ph type="title"/>
          </p:nvPr>
        </p:nvSpPr>
        <p:spPr/>
        <p:txBody>
          <a:bodyPr/>
          <a:lstStyle/>
          <a:p>
            <a:r>
              <a:rPr lang="en-US" dirty="0"/>
              <a:t>Key Considerations for BI Budgets</a:t>
            </a:r>
          </a:p>
        </p:txBody>
      </p:sp>
      <p:sp>
        <p:nvSpPr>
          <p:cNvPr id="6" name="Content Placeholder 5">
            <a:extLst>
              <a:ext uri="{FF2B5EF4-FFF2-40B4-BE49-F238E27FC236}">
                <a16:creationId xmlns:a16="http://schemas.microsoft.com/office/drawing/2014/main" id="{D3926A68-8FD9-428E-BD61-47ABEFF8A09B}"/>
              </a:ext>
            </a:extLst>
          </p:cNvPr>
          <p:cNvSpPr>
            <a:spLocks noGrp="1"/>
          </p:cNvSpPr>
          <p:nvPr>
            <p:ph idx="1"/>
          </p:nvPr>
        </p:nvSpPr>
        <p:spPr>
          <a:xfrm>
            <a:off x="1752600" y="1499616"/>
            <a:ext cx="6934200" cy="4977384"/>
          </a:xfrm>
        </p:spPr>
        <p:txBody>
          <a:bodyPr/>
          <a:lstStyle/>
          <a:p>
            <a:pPr marL="0" marR="0" lvl="0" indent="0">
              <a:lnSpc>
                <a:spcPct val="107000"/>
              </a:lnSpc>
              <a:spcBef>
                <a:spcPts val="0"/>
              </a:spcBef>
              <a:spcAft>
                <a:spcPts val="0"/>
              </a:spcAft>
              <a:buNone/>
            </a:pPr>
            <a:r>
              <a:rPr lang="en-US" b="1" dirty="0">
                <a:effectLst/>
                <a:ea typeface="Calibri" panose="020F0502020204030204" pitchFamily="34" charset="0"/>
                <a:cs typeface="Calibri" panose="020F0502020204030204" pitchFamily="34" charset="0"/>
              </a:rPr>
              <a:t>Resources</a:t>
            </a:r>
          </a:p>
          <a:p>
            <a:pPr>
              <a:lnSpc>
                <a:spcPct val="107000"/>
              </a:lnSpc>
              <a:spcBef>
                <a:spcPts val="0"/>
              </a:spcBef>
              <a:spcAft>
                <a:spcPts val="0"/>
              </a:spcAft>
            </a:pPr>
            <a:r>
              <a:rPr lang="en-US" sz="1800" dirty="0">
                <a:effectLst/>
                <a:ea typeface="Calibri" panose="020F0502020204030204" pitchFamily="34" charset="0"/>
                <a:cs typeface="Calibri" panose="020F0502020204030204" pitchFamily="34" charset="0"/>
              </a:rPr>
              <a:t>What existing resources or programs can you or your partners leverage?</a:t>
            </a:r>
            <a:endParaRPr lang="en-US" sz="1800" dirty="0">
              <a:effectLst/>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dirty="0">
                <a:effectLst/>
                <a:ea typeface="Calibri" panose="020F0502020204030204" pitchFamily="34" charset="0"/>
                <a:cs typeface="Calibri" panose="020F0502020204030204" pitchFamily="34" charset="0"/>
              </a:rPr>
              <a:t>What new resources will your institution vs. your partners  contribute?</a:t>
            </a:r>
          </a:p>
          <a:p>
            <a:pPr marL="0" marR="0" lvl="0" indent="0">
              <a:lnSpc>
                <a:spcPct val="107000"/>
              </a:lnSpc>
              <a:spcBef>
                <a:spcPts val="0"/>
              </a:spcBef>
              <a:spcAft>
                <a:spcPts val="0"/>
              </a:spcAft>
              <a:buNone/>
            </a:pPr>
            <a:endParaRPr lang="en-US" b="1" dirty="0">
              <a:effectLst/>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None/>
            </a:pPr>
            <a:r>
              <a:rPr lang="en-US" b="1" dirty="0">
                <a:effectLst/>
                <a:ea typeface="Calibri" panose="020F0502020204030204" pitchFamily="34" charset="0"/>
                <a:cs typeface="Calibri" panose="020F0502020204030204" pitchFamily="34" charset="0"/>
              </a:rPr>
              <a:t>People</a:t>
            </a:r>
          </a:p>
          <a:p>
            <a:pPr>
              <a:lnSpc>
                <a:spcPct val="107000"/>
              </a:lnSpc>
              <a:spcBef>
                <a:spcPts val="0"/>
              </a:spcBef>
              <a:spcAft>
                <a:spcPts val="0"/>
              </a:spcAft>
            </a:pPr>
            <a:r>
              <a:rPr lang="en-US" sz="1800" dirty="0">
                <a:effectLst/>
                <a:ea typeface="Calibri" panose="020F0502020204030204" pitchFamily="34" charset="0"/>
                <a:cs typeface="Calibri" panose="020F0502020204030204" pitchFamily="34" charset="0"/>
              </a:rPr>
              <a:t>Who will be involved in conducting the BI activities?</a:t>
            </a:r>
            <a:endParaRPr lang="en-US" sz="1800" dirty="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US" sz="1600" dirty="0">
                <a:effectLst/>
                <a:ea typeface="Calibri" panose="020F0502020204030204" pitchFamily="34" charset="0"/>
                <a:cs typeface="Calibri" panose="020F0502020204030204" pitchFamily="34" charset="0"/>
              </a:rPr>
              <a:t>Partners</a:t>
            </a:r>
            <a:endParaRPr lang="en-US" sz="1600" dirty="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US" sz="1600" dirty="0">
                <a:effectLst/>
                <a:ea typeface="Calibri" panose="020F0502020204030204" pitchFamily="34" charset="0"/>
                <a:cs typeface="Calibri" panose="020F0502020204030204" pitchFamily="34" charset="0"/>
              </a:rPr>
              <a:t>Undergraduates, graduate students, postdocs</a:t>
            </a:r>
            <a:endParaRPr lang="en-US" sz="1600" dirty="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US" sz="1600" dirty="0">
                <a:effectLst/>
                <a:ea typeface="Calibri" panose="020F0502020204030204" pitchFamily="34" charset="0"/>
                <a:cs typeface="Calibri" panose="020F0502020204030204" pitchFamily="34" charset="0"/>
              </a:rPr>
              <a:t>You</a:t>
            </a:r>
            <a:endParaRPr lang="en-US" sz="16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b="1" dirty="0">
                <a:effectLst/>
                <a:ea typeface="Calibri" panose="020F0502020204030204" pitchFamily="34" charset="0"/>
                <a:cs typeface="Times New Roman" panose="02020603050405020304" pitchFamily="18" charset="0"/>
              </a:rPr>
              <a:t>Time</a:t>
            </a:r>
            <a:endParaRPr lang="en-US" b="1" dirty="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dirty="0">
                <a:effectLst/>
                <a:ea typeface="Calibri" panose="020F0502020204030204" pitchFamily="34" charset="0"/>
                <a:cs typeface="Times New Roman" panose="02020603050405020304" pitchFamily="18" charset="0"/>
              </a:rPr>
              <a:t>H</a:t>
            </a:r>
            <a:r>
              <a:rPr lang="en-US" sz="1800" dirty="0">
                <a:effectLst/>
                <a:ea typeface="Calibri" panose="020F0502020204030204" pitchFamily="34" charset="0"/>
                <a:cs typeface="Calibri" panose="020F0502020204030204" pitchFamily="34" charset="0"/>
              </a:rPr>
              <a:t>ow much time will they devote?</a:t>
            </a:r>
            <a:endParaRPr lang="en-US" sz="1800" dirty="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dirty="0">
                <a:effectLst/>
                <a:ea typeface="Calibri" panose="020F0502020204030204" pitchFamily="34" charset="0"/>
                <a:cs typeface="Calibri" panose="020F0502020204030204" pitchFamily="34" charset="0"/>
              </a:rPr>
              <a:t>How much does their time cost?</a:t>
            </a:r>
            <a:endParaRPr lang="en-US" sz="1200" dirty="0">
              <a:effectLst/>
              <a:ea typeface="Calibri" panose="020F0502020204030204" pitchFamily="34" charset="0"/>
              <a:cs typeface="Times New Roman" panose="02020603050405020304" pitchFamily="18" charset="0"/>
            </a:endParaRPr>
          </a:p>
        </p:txBody>
      </p:sp>
      <p:pic>
        <p:nvPicPr>
          <p:cNvPr id="7" name="Graphic 6" descr="Internet with solid fill">
            <a:extLst>
              <a:ext uri="{FF2B5EF4-FFF2-40B4-BE49-F238E27FC236}">
                <a16:creationId xmlns:a16="http://schemas.microsoft.com/office/drawing/2014/main" id="{16F42357-A005-47D2-8872-2069E9907E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10" y="1828800"/>
            <a:ext cx="914400" cy="914400"/>
          </a:xfrm>
          <a:prstGeom prst="rect">
            <a:avLst/>
          </a:prstGeom>
        </p:spPr>
      </p:pic>
      <p:pic>
        <p:nvPicPr>
          <p:cNvPr id="11" name="Graphic 10" descr="Cycle with people with solid fill">
            <a:extLst>
              <a:ext uri="{FF2B5EF4-FFF2-40B4-BE49-F238E27FC236}">
                <a16:creationId xmlns:a16="http://schemas.microsoft.com/office/drawing/2014/main" id="{0F4C480F-B4D8-4B2C-BA07-7BA054460E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5310" y="3402330"/>
            <a:ext cx="914400" cy="914400"/>
          </a:xfrm>
          <a:prstGeom prst="rect">
            <a:avLst/>
          </a:prstGeom>
        </p:spPr>
      </p:pic>
      <p:pic>
        <p:nvPicPr>
          <p:cNvPr id="13" name="Graphic 12" descr="Clock with solid fill">
            <a:extLst>
              <a:ext uri="{FF2B5EF4-FFF2-40B4-BE49-F238E27FC236}">
                <a16:creationId xmlns:a16="http://schemas.microsoft.com/office/drawing/2014/main" id="{A4DC773C-8681-4C68-A92E-191472541E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310" y="4876800"/>
            <a:ext cx="914400" cy="914400"/>
          </a:xfrm>
          <a:prstGeom prst="rect">
            <a:avLst/>
          </a:prstGeom>
        </p:spPr>
      </p:pic>
    </p:spTree>
    <p:extLst>
      <p:ext uri="{BB962C8B-B14F-4D97-AF65-F5344CB8AC3E}">
        <p14:creationId xmlns:p14="http://schemas.microsoft.com/office/powerpoint/2010/main" val="160956918"/>
      </p:ext>
    </p:extLst>
  </p:cSld>
  <p:clrMapOvr>
    <a:masterClrMapping/>
  </p:clrMapOvr>
  <p:transition spd="med">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2209800"/>
          </a:xfrm>
        </p:spPr>
        <p:txBody>
          <a:bodyPr/>
          <a:lstStyle/>
          <a:p>
            <a:pPr marL="0" indent="0" algn="ctr">
              <a:buNone/>
            </a:pPr>
            <a:r>
              <a:rPr lang="en-US" sz="6000" dirty="0"/>
              <a:t>Questions?</a:t>
            </a:r>
          </a:p>
        </p:txBody>
      </p:sp>
    </p:spTree>
    <p:extLst>
      <p:ext uri="{BB962C8B-B14F-4D97-AF65-F5344CB8AC3E}">
        <p14:creationId xmlns:p14="http://schemas.microsoft.com/office/powerpoint/2010/main" val="1596152942"/>
      </p:ext>
    </p:extLst>
  </p:cSld>
  <p:clrMapOvr>
    <a:masterClrMapping/>
  </p:clrMapOvr>
  <p:transition spd="med">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6386512" cy="2852737"/>
          </a:xfrm>
        </p:spPr>
        <p:txBody>
          <a:bodyPr/>
          <a:lstStyle/>
          <a:p>
            <a:r>
              <a:rPr lang="en-US" b="1" dirty="0">
                <a:solidFill>
                  <a:schemeClr val="tx2"/>
                </a:solidFill>
                <a:latin typeface="+mj-lt"/>
              </a:rPr>
              <a:t>Evaluating your Broader Impacts</a:t>
            </a:r>
          </a:p>
        </p:txBody>
      </p:sp>
      <p:sp>
        <p:nvSpPr>
          <p:cNvPr id="3" name="Text Placeholder 2"/>
          <p:cNvSpPr>
            <a:spLocks noGrp="1"/>
          </p:cNvSpPr>
          <p:nvPr>
            <p:ph type="body" idx="1"/>
          </p:nvPr>
        </p:nvSpPr>
        <p:spPr>
          <a:xfrm>
            <a:off x="623888" y="4589464"/>
            <a:ext cx="7224712" cy="1500187"/>
          </a:xfrm>
        </p:spPr>
        <p:txBody>
          <a:bodyPr/>
          <a:lstStyle/>
          <a:p>
            <a:pPr marL="68580"/>
            <a:endParaRPr lang="en-US" sz="2700" dirty="0">
              <a:latin typeface="+mn-lt"/>
            </a:endParaRPr>
          </a:p>
        </p:txBody>
      </p:sp>
    </p:spTree>
    <p:extLst>
      <p:ext uri="{BB962C8B-B14F-4D97-AF65-F5344CB8AC3E}">
        <p14:creationId xmlns:p14="http://schemas.microsoft.com/office/powerpoint/2010/main" val="3645200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Why Evaluate Broader Impacts?</a:t>
            </a:r>
          </a:p>
        </p:txBody>
      </p:sp>
      <p:sp>
        <p:nvSpPr>
          <p:cNvPr id="3" name="Text Placeholder 2"/>
          <p:cNvSpPr>
            <a:spLocks noGrp="1"/>
          </p:cNvSpPr>
          <p:nvPr>
            <p:ph type="body" idx="1"/>
          </p:nvPr>
        </p:nvSpPr>
        <p:spPr>
          <a:xfrm>
            <a:off x="628650" y="2689058"/>
            <a:ext cx="7886700" cy="2800914"/>
          </a:xfrm>
        </p:spPr>
        <p:txBody>
          <a:bodyPr/>
          <a:lstStyle/>
          <a:p>
            <a:pPr marL="0" indent="0">
              <a:spcAft>
                <a:spcPts val="450"/>
              </a:spcAft>
              <a:buNone/>
            </a:pPr>
            <a:r>
              <a:rPr lang="en-US" sz="2400" dirty="0">
                <a:latin typeface="Century Gothic" panose="020B0502020202020204" pitchFamily="34" charset="0"/>
              </a:rPr>
              <a:t>Each proposal submitted to the NSF must include a section about its intended broader impacts </a:t>
            </a:r>
            <a:r>
              <a:rPr lang="en-US" sz="2400" b="1" dirty="0">
                <a:latin typeface="Century Gothic" panose="020B0502020202020204" pitchFamily="34" charset="0"/>
              </a:rPr>
              <a:t>and a plan for assessing them</a:t>
            </a:r>
            <a:r>
              <a:rPr lang="en-US" sz="2400" dirty="0">
                <a:latin typeface="Century Gothic" panose="020B0502020202020204" pitchFamily="34" charset="0"/>
              </a:rPr>
              <a:t>.</a:t>
            </a:r>
          </a:p>
          <a:p>
            <a:endParaRPr lang="en-US" dirty="0">
              <a:latin typeface="Century Gothic" panose="020B0502020202020204" pitchFamily="34" charset="0"/>
            </a:endParaRPr>
          </a:p>
        </p:txBody>
      </p:sp>
    </p:spTree>
    <p:extLst>
      <p:ext uri="{BB962C8B-B14F-4D97-AF65-F5344CB8AC3E}">
        <p14:creationId xmlns:p14="http://schemas.microsoft.com/office/powerpoint/2010/main" val="3591600204"/>
      </p:ext>
    </p:extLst>
  </p:cSld>
  <p:clrMapOvr>
    <a:masterClrMapping/>
  </p:clrMapOvr>
  <p:transition spd="med">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6DA2-8E02-4C09-983C-03BC57633EC7}"/>
              </a:ext>
            </a:extLst>
          </p:cNvPr>
          <p:cNvSpPr>
            <a:spLocks noGrp="1"/>
          </p:cNvSpPr>
          <p:nvPr>
            <p:ph type="title"/>
          </p:nvPr>
        </p:nvSpPr>
        <p:spPr/>
        <p:txBody>
          <a:bodyPr/>
          <a:lstStyle/>
          <a:p>
            <a:r>
              <a:rPr lang="en-US" dirty="0"/>
              <a:t>Key Evaluation Questions</a:t>
            </a:r>
          </a:p>
        </p:txBody>
      </p:sp>
      <p:sp>
        <p:nvSpPr>
          <p:cNvPr id="3" name="Content Placeholder 2">
            <a:extLst>
              <a:ext uri="{FF2B5EF4-FFF2-40B4-BE49-F238E27FC236}">
                <a16:creationId xmlns:a16="http://schemas.microsoft.com/office/drawing/2014/main" id="{47C9B90A-81DE-4D63-9F42-706F04EA96E7}"/>
              </a:ext>
            </a:extLst>
          </p:cNvPr>
          <p:cNvSpPr>
            <a:spLocks noGrp="1"/>
          </p:cNvSpPr>
          <p:nvPr>
            <p:ph idx="1"/>
          </p:nvPr>
        </p:nvSpPr>
        <p:spPr>
          <a:xfrm>
            <a:off x="493690" y="1600200"/>
            <a:ext cx="8229600" cy="4267200"/>
          </a:xfrm>
        </p:spPr>
        <p:txBody>
          <a:bodyPr/>
          <a:lstStyle/>
          <a:p>
            <a:pPr>
              <a:spcAft>
                <a:spcPts val="600"/>
              </a:spcAft>
            </a:pPr>
            <a:r>
              <a:rPr lang="en-US" sz="2400" dirty="0"/>
              <a:t>Was your BI activity successful?</a:t>
            </a:r>
          </a:p>
          <a:p>
            <a:pPr lvl="1">
              <a:spcAft>
                <a:spcPts val="600"/>
              </a:spcAft>
            </a:pPr>
            <a:r>
              <a:rPr lang="en-US" sz="2000" dirty="0"/>
              <a:t>Were key goals and objectives met?</a:t>
            </a:r>
          </a:p>
          <a:p>
            <a:pPr>
              <a:spcAft>
                <a:spcPts val="600"/>
              </a:spcAft>
            </a:pPr>
            <a:r>
              <a:rPr lang="en-US" sz="2400" dirty="0"/>
              <a:t>Was the activity valuable for your audience?</a:t>
            </a:r>
          </a:p>
          <a:p>
            <a:pPr lvl="1">
              <a:spcAft>
                <a:spcPts val="600"/>
              </a:spcAft>
            </a:pPr>
            <a:r>
              <a:rPr lang="en-US" sz="2000" dirty="0"/>
              <a:t>Were your activities appropriate for them?</a:t>
            </a:r>
          </a:p>
          <a:p>
            <a:pPr>
              <a:spcAft>
                <a:spcPts val="600"/>
              </a:spcAft>
            </a:pPr>
            <a:r>
              <a:rPr lang="en-US" sz="2400" dirty="0"/>
              <a:t>How did your audience change?</a:t>
            </a:r>
          </a:p>
          <a:p>
            <a:pPr lvl="1">
              <a:spcAft>
                <a:spcPts val="600"/>
              </a:spcAft>
            </a:pPr>
            <a:r>
              <a:rPr lang="en-US" sz="2000" dirty="0"/>
              <a:t>Knowledge, attitudes, skills and behaviors?</a:t>
            </a:r>
          </a:p>
          <a:p>
            <a:pPr marL="457200" lvl="1" indent="0">
              <a:buNone/>
            </a:pPr>
            <a:endParaRPr lang="en-US" dirty="0"/>
          </a:p>
          <a:p>
            <a:pPr marL="57150" indent="0" algn="r">
              <a:buNone/>
            </a:pPr>
            <a:r>
              <a:rPr lang="en-US" b="1" dirty="0"/>
              <a:t>Source:</a:t>
            </a:r>
            <a:r>
              <a:rPr lang="en-US" dirty="0"/>
              <a:t> Broader Impacts Wizard, </a:t>
            </a:r>
            <a:r>
              <a:rPr lang="en-US" dirty="0">
                <a:hlinkClick r:id="rId3"/>
              </a:rPr>
              <a:t>https://aris.marine.rutgers.edu/wizard/index.php</a:t>
            </a:r>
            <a:endParaRPr lang="en-US" dirty="0"/>
          </a:p>
          <a:p>
            <a:pPr marL="57150" indent="0">
              <a:buNone/>
            </a:pPr>
            <a:endParaRPr lang="en-US" dirty="0"/>
          </a:p>
        </p:txBody>
      </p:sp>
    </p:spTree>
    <p:extLst>
      <p:ext uri="{BB962C8B-B14F-4D97-AF65-F5344CB8AC3E}">
        <p14:creationId xmlns:p14="http://schemas.microsoft.com/office/powerpoint/2010/main" val="2588901789"/>
      </p:ext>
    </p:extLst>
  </p:cSld>
  <p:clrMapOvr>
    <a:masterClrMapping/>
  </p:clrMapOvr>
  <p:transition spd="med">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Communication Outcomes</a:t>
            </a:r>
          </a:p>
        </p:txBody>
      </p:sp>
      <p:sp>
        <p:nvSpPr>
          <p:cNvPr id="5" name="Right Brace 4"/>
          <p:cNvSpPr/>
          <p:nvPr/>
        </p:nvSpPr>
        <p:spPr bwMode="auto">
          <a:xfrm>
            <a:off x="7543800" y="2819400"/>
            <a:ext cx="152400" cy="175260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48" charset="0"/>
            </a:endParaRPr>
          </a:p>
        </p:txBody>
      </p:sp>
      <p:sp>
        <p:nvSpPr>
          <p:cNvPr id="7" name="Rounded Rectangle 6"/>
          <p:cNvSpPr/>
          <p:nvPr/>
        </p:nvSpPr>
        <p:spPr bwMode="auto">
          <a:xfrm>
            <a:off x="838200" y="2133600"/>
            <a:ext cx="6858000" cy="3554866"/>
          </a:xfrm>
          <a:prstGeom prst="roundRect">
            <a:avLst/>
          </a:prstGeom>
          <a:solidFill>
            <a:schemeClr val="accent4">
              <a:lumMod val="20000"/>
              <a:lumOff val="80000"/>
              <a:alpha val="23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b" anchorCtr="0" compatLnSpc="1">
            <a:prstTxWarp prst="textNoShape">
              <a:avLst/>
            </a:prstTxWarp>
          </a:bodyPr>
          <a:lstStyle/>
          <a:p>
            <a:pPr lvl="1">
              <a:lnSpc>
                <a:spcPct val="150000"/>
              </a:lnSpc>
            </a:pPr>
            <a:r>
              <a:rPr lang="en-US" sz="2000" b="1" dirty="0"/>
              <a:t>A</a:t>
            </a:r>
            <a:r>
              <a:rPr lang="en-US" sz="2000" dirty="0"/>
              <a:t>wareness of science</a:t>
            </a:r>
          </a:p>
          <a:p>
            <a:pPr lvl="1">
              <a:lnSpc>
                <a:spcPct val="150000"/>
              </a:lnSpc>
            </a:pPr>
            <a:r>
              <a:rPr lang="en-US" sz="2000" b="1" dirty="0"/>
              <a:t>E</a:t>
            </a:r>
            <a:r>
              <a:rPr lang="en-US" sz="2000" dirty="0"/>
              <a:t>njoyment of science</a:t>
            </a:r>
          </a:p>
          <a:p>
            <a:pPr lvl="1">
              <a:lnSpc>
                <a:spcPct val="150000"/>
              </a:lnSpc>
            </a:pPr>
            <a:r>
              <a:rPr lang="en-US" sz="2000" b="1" dirty="0"/>
              <a:t>I</a:t>
            </a:r>
            <a:r>
              <a:rPr lang="en-US" sz="2000" dirty="0"/>
              <a:t>nterest in science</a:t>
            </a:r>
          </a:p>
          <a:p>
            <a:pPr lvl="1">
              <a:lnSpc>
                <a:spcPct val="150000"/>
              </a:lnSpc>
            </a:pPr>
            <a:r>
              <a:rPr lang="en-US" sz="2000" b="1" dirty="0"/>
              <a:t>O</a:t>
            </a:r>
            <a:r>
              <a:rPr lang="en-US" sz="2000" dirty="0"/>
              <a:t>pinion-forming towards science</a:t>
            </a:r>
          </a:p>
          <a:p>
            <a:pPr lvl="1">
              <a:lnSpc>
                <a:spcPct val="150000"/>
              </a:lnSpc>
            </a:pPr>
            <a:r>
              <a:rPr lang="en-US" sz="2000" b="1" dirty="0"/>
              <a:t>U</a:t>
            </a:r>
            <a:r>
              <a:rPr lang="en-US" sz="2000" dirty="0"/>
              <a:t>nderstanding content and process of science</a:t>
            </a:r>
          </a:p>
          <a:p>
            <a:pPr lvl="1">
              <a:lnSpc>
                <a:spcPct val="150000"/>
              </a:lnSpc>
            </a:pPr>
            <a:r>
              <a:rPr lang="en-US" sz="2000" dirty="0">
                <a:solidFill>
                  <a:schemeClr val="tx1"/>
                </a:solidFill>
                <a:latin typeface="Century Gothic"/>
              </a:rPr>
              <a:t>+ Intention/Motivation</a:t>
            </a:r>
          </a:p>
          <a:p>
            <a:pPr lvl="1">
              <a:lnSpc>
                <a:spcPct val="150000"/>
              </a:lnSpc>
            </a:pPr>
            <a:r>
              <a:rPr lang="en-US" sz="2000" dirty="0">
                <a:solidFill>
                  <a:schemeClr val="tx1"/>
                </a:solidFill>
                <a:latin typeface="Century Gothic"/>
              </a:rPr>
              <a:t>+ Behavior</a:t>
            </a:r>
          </a:p>
        </p:txBody>
      </p:sp>
      <p:sp>
        <p:nvSpPr>
          <p:cNvPr id="3" name="TextBox 2">
            <a:extLst>
              <a:ext uri="{FF2B5EF4-FFF2-40B4-BE49-F238E27FC236}">
                <a16:creationId xmlns:a16="http://schemas.microsoft.com/office/drawing/2014/main" id="{0D3B7D73-5110-4D80-A814-07009A36AB73}"/>
              </a:ext>
            </a:extLst>
          </p:cNvPr>
          <p:cNvSpPr txBox="1"/>
          <p:nvPr/>
        </p:nvSpPr>
        <p:spPr>
          <a:xfrm>
            <a:off x="3886200" y="6119336"/>
            <a:ext cx="4800600" cy="369332"/>
          </a:xfrm>
          <a:prstGeom prst="rect">
            <a:avLst/>
          </a:prstGeom>
          <a:noFill/>
        </p:spPr>
        <p:txBody>
          <a:bodyPr wrap="square" rtlCol="0">
            <a:spAutoFit/>
          </a:bodyPr>
          <a:lstStyle/>
          <a:p>
            <a:pPr algn="r"/>
            <a:r>
              <a:rPr lang="en-US" sz="1800" dirty="0">
                <a:latin typeface="+mn-lt"/>
              </a:rPr>
              <a:t>Burns, O'Connor, &amp; </a:t>
            </a:r>
            <a:r>
              <a:rPr lang="en-US" sz="1800" dirty="0" err="1">
                <a:latin typeface="+mn-lt"/>
              </a:rPr>
              <a:t>Stocklmayer</a:t>
            </a:r>
            <a:r>
              <a:rPr lang="en-US" sz="1800" dirty="0">
                <a:latin typeface="+mn-lt"/>
              </a:rPr>
              <a:t>, 2003</a:t>
            </a:r>
            <a:endParaRPr lang="en-US" dirty="0"/>
          </a:p>
        </p:txBody>
      </p:sp>
    </p:spTree>
    <p:extLst>
      <p:ext uri="{BB962C8B-B14F-4D97-AF65-F5344CB8AC3E}">
        <p14:creationId xmlns:p14="http://schemas.microsoft.com/office/powerpoint/2010/main" val="3099401817"/>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are Broader Impacts important?</a:t>
            </a:r>
          </a:p>
        </p:txBody>
      </p:sp>
      <p:sp>
        <p:nvSpPr>
          <p:cNvPr id="5" name="Text Placeholder 4"/>
          <p:cNvSpPr>
            <a:spLocks noGrp="1"/>
          </p:cNvSpPr>
          <p:nvPr>
            <p:ph type="body" idx="1"/>
          </p:nvPr>
        </p:nvSpPr>
        <p:spPr>
          <a:xfrm>
            <a:off x="628650" y="2209800"/>
            <a:ext cx="7886700" cy="2286000"/>
          </a:xfrm>
        </p:spPr>
        <p:txBody>
          <a:bodyPr/>
          <a:lstStyle/>
          <a:p>
            <a:pPr marL="57150" indent="0">
              <a:spcAft>
                <a:spcPts val="450"/>
              </a:spcAft>
              <a:buNone/>
            </a:pPr>
            <a:r>
              <a:rPr lang="en-US" sz="2400" dirty="0"/>
              <a:t>“…we need to engage the public in order to help improve understanding of the value of basic research and why our projects are worthy of investment.”</a:t>
            </a:r>
          </a:p>
          <a:p>
            <a:pPr marL="914400" lvl="2" indent="0">
              <a:spcAft>
                <a:spcPts val="450"/>
              </a:spcAft>
              <a:buNone/>
            </a:pPr>
            <a:r>
              <a:rPr lang="en-US" sz="2000" dirty="0"/>
              <a:t>		France A. </a:t>
            </a:r>
            <a:r>
              <a:rPr lang="en-US" sz="2000" dirty="0" err="1"/>
              <a:t>Córdova</a:t>
            </a:r>
            <a:r>
              <a:rPr lang="en-US" sz="2000" dirty="0"/>
              <a:t>, past NSF Director</a:t>
            </a:r>
          </a:p>
          <a:p>
            <a:endParaRPr lang="en-US" sz="2400" dirty="0"/>
          </a:p>
        </p:txBody>
      </p:sp>
    </p:spTree>
    <p:extLst>
      <p:ext uri="{BB962C8B-B14F-4D97-AF65-F5344CB8AC3E}">
        <p14:creationId xmlns:p14="http://schemas.microsoft.com/office/powerpoint/2010/main" val="3097032478"/>
      </p:ext>
    </p:extLst>
  </p:cSld>
  <p:clrMapOvr>
    <a:masterClrMapping/>
  </p:clrMapOvr>
  <p:transition spd="med">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Isotopes in Motion Student Survey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1907146"/>
              </p:ext>
            </p:extLst>
          </p:nvPr>
        </p:nvGraphicFramePr>
        <p:xfrm>
          <a:off x="488731" y="1436019"/>
          <a:ext cx="7848600" cy="4786603"/>
        </p:xfrm>
        <a:graphic>
          <a:graphicData uri="http://schemas.openxmlformats.org/drawingml/2006/table">
            <a:tbl>
              <a:tblPr>
                <a:tableStyleId>{1E171933-4619-4E11-9A3F-F7608DF75F80}</a:tableStyleId>
              </a:tblPr>
              <a:tblGrid>
                <a:gridCol w="4186444">
                  <a:extLst>
                    <a:ext uri="{9D8B030D-6E8A-4147-A177-3AD203B41FA5}">
                      <a16:colId xmlns:a16="http://schemas.microsoft.com/office/drawing/2014/main" val="3468281747"/>
                    </a:ext>
                  </a:extLst>
                </a:gridCol>
                <a:gridCol w="916716">
                  <a:extLst>
                    <a:ext uri="{9D8B030D-6E8A-4147-A177-3AD203B41FA5}">
                      <a16:colId xmlns:a16="http://schemas.microsoft.com/office/drawing/2014/main" val="4159957315"/>
                    </a:ext>
                  </a:extLst>
                </a:gridCol>
                <a:gridCol w="852358">
                  <a:extLst>
                    <a:ext uri="{9D8B030D-6E8A-4147-A177-3AD203B41FA5}">
                      <a16:colId xmlns:a16="http://schemas.microsoft.com/office/drawing/2014/main" val="719915350"/>
                    </a:ext>
                  </a:extLst>
                </a:gridCol>
                <a:gridCol w="1017178">
                  <a:extLst>
                    <a:ext uri="{9D8B030D-6E8A-4147-A177-3AD203B41FA5}">
                      <a16:colId xmlns:a16="http://schemas.microsoft.com/office/drawing/2014/main" val="3637398956"/>
                    </a:ext>
                  </a:extLst>
                </a:gridCol>
                <a:gridCol w="875904">
                  <a:extLst>
                    <a:ext uri="{9D8B030D-6E8A-4147-A177-3AD203B41FA5}">
                      <a16:colId xmlns:a16="http://schemas.microsoft.com/office/drawing/2014/main" val="3437846100"/>
                    </a:ext>
                  </a:extLst>
                </a:gridCol>
              </a:tblGrid>
              <a:tr h="528390">
                <a:tc>
                  <a:txBody>
                    <a:bodyPr/>
                    <a:lstStyle/>
                    <a:p>
                      <a:pPr marL="0" marR="0">
                        <a:lnSpc>
                          <a:spcPct val="115000"/>
                        </a:lnSpc>
                        <a:spcBef>
                          <a:spcPts val="0"/>
                        </a:spcBef>
                        <a:spcAft>
                          <a:spcPts val="0"/>
                        </a:spcAft>
                      </a:pPr>
                      <a:r>
                        <a:rPr lang="en-US" sz="1600" b="1" i="1" dirty="0">
                          <a:effectLst/>
                        </a:rPr>
                        <a:t>After the dance performance, tours and workshops... </a:t>
                      </a:r>
                      <a:endParaRPr lang="en-US" sz="1600" b="1" i="1" dirty="0">
                        <a:effectLst/>
                        <a:latin typeface="Arial" panose="020B0604020202020204" pitchFamily="34" charset="0"/>
                        <a:ea typeface="Arial" panose="020B0604020202020204" pitchFamily="34" charset="0"/>
                      </a:endParaRPr>
                    </a:p>
                  </a:txBody>
                  <a:tcPr/>
                </a:tc>
                <a:tc>
                  <a:txBody>
                    <a:bodyPr/>
                    <a:lstStyle/>
                    <a:p>
                      <a:pPr marL="0" marR="0" algn="ctr">
                        <a:lnSpc>
                          <a:spcPct val="115000"/>
                        </a:lnSpc>
                        <a:spcBef>
                          <a:spcPts val="0"/>
                        </a:spcBef>
                        <a:spcAft>
                          <a:spcPts val="0"/>
                        </a:spcAft>
                      </a:pPr>
                      <a:r>
                        <a:rPr lang="en-US" sz="1200" b="1" dirty="0">
                          <a:effectLst/>
                        </a:rPr>
                        <a:t>Not at all</a:t>
                      </a:r>
                      <a:endParaRPr lang="en-US" sz="1200" b="1" dirty="0">
                        <a:effectLst/>
                        <a:latin typeface="Arial" panose="020B0604020202020204" pitchFamily="34" charset="0"/>
                        <a:ea typeface="Arial" panose="020B0604020202020204" pitchFamily="34" charset="0"/>
                      </a:endParaRPr>
                    </a:p>
                  </a:txBody>
                  <a:tcPr marL="47543" marR="47543" marT="47543" marB="47543"/>
                </a:tc>
                <a:tc>
                  <a:txBody>
                    <a:bodyPr/>
                    <a:lstStyle/>
                    <a:p>
                      <a:pPr marL="0" marR="0" algn="ctr">
                        <a:lnSpc>
                          <a:spcPct val="115000"/>
                        </a:lnSpc>
                        <a:spcBef>
                          <a:spcPts val="0"/>
                        </a:spcBef>
                        <a:spcAft>
                          <a:spcPts val="0"/>
                        </a:spcAft>
                      </a:pPr>
                      <a:r>
                        <a:rPr lang="en-US" sz="1200" b="1" dirty="0">
                          <a:effectLst/>
                        </a:rPr>
                        <a:t>Slightly</a:t>
                      </a:r>
                      <a:endParaRPr lang="en-US" sz="1200" b="1" dirty="0">
                        <a:effectLst/>
                        <a:latin typeface="Arial" panose="020B0604020202020204" pitchFamily="34" charset="0"/>
                        <a:ea typeface="Arial" panose="020B0604020202020204" pitchFamily="34" charset="0"/>
                      </a:endParaRPr>
                    </a:p>
                  </a:txBody>
                  <a:tcPr marL="47543" marR="47543" marT="47543" marB="47543"/>
                </a:tc>
                <a:tc>
                  <a:txBody>
                    <a:bodyPr/>
                    <a:lstStyle/>
                    <a:p>
                      <a:pPr marL="0" marR="0" algn="ctr">
                        <a:lnSpc>
                          <a:spcPct val="115000"/>
                        </a:lnSpc>
                        <a:spcBef>
                          <a:spcPts val="0"/>
                        </a:spcBef>
                        <a:spcAft>
                          <a:spcPts val="0"/>
                        </a:spcAft>
                      </a:pPr>
                      <a:r>
                        <a:rPr lang="en-US" sz="1200" b="1" dirty="0">
                          <a:effectLst/>
                        </a:rPr>
                        <a:t>Moderately</a:t>
                      </a:r>
                      <a:endParaRPr lang="en-US" sz="1200" b="1" dirty="0">
                        <a:effectLst/>
                        <a:latin typeface="Arial" panose="020B0604020202020204" pitchFamily="34" charset="0"/>
                        <a:ea typeface="Arial" panose="020B0604020202020204" pitchFamily="34" charset="0"/>
                      </a:endParaRPr>
                    </a:p>
                  </a:txBody>
                  <a:tcPr marL="47543" marR="47543" marT="47543" marB="47543"/>
                </a:tc>
                <a:tc>
                  <a:txBody>
                    <a:bodyPr/>
                    <a:lstStyle/>
                    <a:p>
                      <a:pPr marL="0" marR="0" algn="ctr">
                        <a:lnSpc>
                          <a:spcPct val="115000"/>
                        </a:lnSpc>
                        <a:spcBef>
                          <a:spcPts val="0"/>
                        </a:spcBef>
                        <a:spcAft>
                          <a:spcPts val="0"/>
                        </a:spcAft>
                      </a:pPr>
                      <a:r>
                        <a:rPr lang="en-US" sz="1200" b="1" dirty="0">
                          <a:effectLst/>
                        </a:rPr>
                        <a:t>Definitely</a:t>
                      </a:r>
                      <a:endParaRPr lang="en-US" sz="1200" b="1" dirty="0">
                        <a:effectLst/>
                        <a:latin typeface="Arial" panose="020B0604020202020204" pitchFamily="34" charset="0"/>
                        <a:ea typeface="Arial" panose="020B0604020202020204" pitchFamily="34" charset="0"/>
                      </a:endParaRPr>
                    </a:p>
                  </a:txBody>
                  <a:tcPr marL="47543" marR="47543" marT="47543" marB="47543"/>
                </a:tc>
                <a:extLst>
                  <a:ext uri="{0D108BD9-81ED-4DB2-BD59-A6C34878D82A}">
                    <a16:rowId xmlns:a16="http://schemas.microsoft.com/office/drawing/2014/main" val="2867514618"/>
                  </a:ext>
                </a:extLst>
              </a:tr>
              <a:tr h="530909">
                <a:tc>
                  <a:txBody>
                    <a:bodyPr/>
                    <a:lstStyle/>
                    <a:p>
                      <a:pPr marL="0" marR="0" lvl="0" indent="0">
                        <a:lnSpc>
                          <a:spcPct val="115000"/>
                        </a:lnSpc>
                        <a:spcBef>
                          <a:spcPts val="0"/>
                        </a:spcBef>
                        <a:spcAft>
                          <a:spcPts val="0"/>
                        </a:spcAft>
                        <a:buFont typeface="+mj-lt"/>
                        <a:buNone/>
                      </a:pPr>
                      <a:r>
                        <a:rPr lang="en-US" sz="1600" dirty="0">
                          <a:effectLst/>
                        </a:rPr>
                        <a:t>I am more </a:t>
                      </a:r>
                      <a:r>
                        <a:rPr lang="en-US" sz="1600" b="1" dirty="0">
                          <a:effectLst/>
                        </a:rPr>
                        <a:t>interested</a:t>
                      </a:r>
                      <a:r>
                        <a:rPr lang="en-US" sz="1600" dirty="0">
                          <a:effectLst/>
                        </a:rPr>
                        <a:t> in studying science in school.</a:t>
                      </a:r>
                      <a:endParaRPr lang="en-US" sz="1600" dirty="0">
                        <a:effectLst/>
                        <a:latin typeface="Arial" panose="020B0604020202020204" pitchFamily="34" charset="0"/>
                        <a:ea typeface="Arial" panose="020B0604020202020204" pitchFamily="34" charset="0"/>
                      </a:endParaRPr>
                    </a:p>
                  </a:txBody>
                  <a:tcP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dirty="0">
                          <a:effectLst/>
                        </a:rPr>
                        <a:t>◯</a:t>
                      </a:r>
                      <a:endParaRPr lang="en-US" sz="1200" dirty="0">
                        <a:effectLst/>
                        <a:latin typeface="Arial" panose="020B0604020202020204" pitchFamily="34" charset="0"/>
                        <a:ea typeface="Arial" panose="020B0604020202020204" pitchFamily="34" charset="0"/>
                      </a:endParaRPr>
                    </a:p>
                  </a:txBody>
                  <a:tcPr marL="47543" marR="47543" marT="47543" marB="47543" anchor="ctr"/>
                </a:tc>
                <a:extLst>
                  <a:ext uri="{0D108BD9-81ED-4DB2-BD59-A6C34878D82A}">
                    <a16:rowId xmlns:a16="http://schemas.microsoft.com/office/drawing/2014/main" val="101467811"/>
                  </a:ext>
                </a:extLst>
              </a:tr>
              <a:tr h="530909">
                <a:tc>
                  <a:txBody>
                    <a:bodyPr/>
                    <a:lstStyle/>
                    <a:p>
                      <a:pPr marL="0" marR="0" lvl="0" indent="0">
                        <a:lnSpc>
                          <a:spcPct val="115000"/>
                        </a:lnSpc>
                        <a:spcBef>
                          <a:spcPts val="0"/>
                        </a:spcBef>
                        <a:spcAft>
                          <a:spcPts val="0"/>
                        </a:spcAft>
                        <a:buFont typeface="+mj-lt"/>
                        <a:buNone/>
                      </a:pPr>
                      <a:r>
                        <a:rPr lang="en-US" sz="1600" dirty="0">
                          <a:effectLst/>
                        </a:rPr>
                        <a:t>I am more </a:t>
                      </a:r>
                      <a:r>
                        <a:rPr lang="en-US" sz="1600" b="1" dirty="0">
                          <a:effectLst/>
                        </a:rPr>
                        <a:t>interested</a:t>
                      </a:r>
                      <a:r>
                        <a:rPr lang="en-US" sz="1600" dirty="0">
                          <a:effectLst/>
                        </a:rPr>
                        <a:t> in a career in science.</a:t>
                      </a:r>
                      <a:endParaRPr lang="en-US" sz="1600" dirty="0">
                        <a:effectLst/>
                        <a:latin typeface="Arial" panose="020B0604020202020204" pitchFamily="34" charset="0"/>
                        <a:ea typeface="Arial" panose="020B0604020202020204" pitchFamily="34" charset="0"/>
                      </a:endParaRPr>
                    </a:p>
                  </a:txBody>
                  <a:tcP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dirty="0">
                          <a:effectLst/>
                        </a:rPr>
                        <a:t>◯</a:t>
                      </a:r>
                      <a:endParaRPr lang="en-US" sz="1200" dirty="0">
                        <a:effectLst/>
                        <a:latin typeface="Arial" panose="020B0604020202020204" pitchFamily="34" charset="0"/>
                        <a:ea typeface="Arial" panose="020B0604020202020204" pitchFamily="34" charset="0"/>
                      </a:endParaRPr>
                    </a:p>
                  </a:txBody>
                  <a:tcPr marL="47543" marR="47543" marT="47543" marB="47543" anchor="ctr"/>
                </a:tc>
                <a:extLst>
                  <a:ext uri="{0D108BD9-81ED-4DB2-BD59-A6C34878D82A}">
                    <a16:rowId xmlns:a16="http://schemas.microsoft.com/office/drawing/2014/main" val="4003370577"/>
                  </a:ext>
                </a:extLst>
              </a:tr>
              <a:tr h="530909">
                <a:tc>
                  <a:txBody>
                    <a:bodyPr/>
                    <a:lstStyle/>
                    <a:p>
                      <a:pPr marL="0" marR="0" lvl="0" indent="0">
                        <a:lnSpc>
                          <a:spcPct val="115000"/>
                        </a:lnSpc>
                        <a:spcBef>
                          <a:spcPts val="0"/>
                        </a:spcBef>
                        <a:spcAft>
                          <a:spcPts val="0"/>
                        </a:spcAft>
                        <a:buFont typeface="+mj-lt"/>
                        <a:buNone/>
                      </a:pPr>
                      <a:r>
                        <a:rPr lang="en-US" sz="1600" dirty="0">
                          <a:effectLst/>
                        </a:rPr>
                        <a:t>I am more </a:t>
                      </a:r>
                      <a:r>
                        <a:rPr lang="en-US" sz="1600" b="1" dirty="0">
                          <a:effectLst/>
                        </a:rPr>
                        <a:t>confident</a:t>
                      </a:r>
                      <a:r>
                        <a:rPr lang="en-US" sz="1600" dirty="0">
                          <a:effectLst/>
                        </a:rPr>
                        <a:t> in my ability to succeed in science.</a:t>
                      </a:r>
                      <a:endParaRPr lang="en-US" sz="1600" dirty="0">
                        <a:effectLst/>
                        <a:latin typeface="Arial" panose="020B0604020202020204" pitchFamily="34" charset="0"/>
                        <a:ea typeface="Arial" panose="020B0604020202020204" pitchFamily="34" charset="0"/>
                      </a:endParaRPr>
                    </a:p>
                  </a:txBody>
                  <a:tcP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dirty="0">
                          <a:effectLst/>
                        </a:rPr>
                        <a:t>◯ </a:t>
                      </a:r>
                      <a:endParaRPr lang="en-US" sz="1200" dirty="0">
                        <a:effectLst/>
                        <a:latin typeface="Arial" panose="020B0604020202020204" pitchFamily="34" charset="0"/>
                        <a:ea typeface="Arial" panose="020B0604020202020204" pitchFamily="34" charset="0"/>
                      </a:endParaRPr>
                    </a:p>
                  </a:txBody>
                  <a:tcPr marL="47543" marR="47543" marT="47543" marB="47543" anchor="ctr"/>
                </a:tc>
                <a:extLst>
                  <a:ext uri="{0D108BD9-81ED-4DB2-BD59-A6C34878D82A}">
                    <a16:rowId xmlns:a16="http://schemas.microsoft.com/office/drawing/2014/main" val="497577343"/>
                  </a:ext>
                </a:extLst>
              </a:tr>
              <a:tr h="846933">
                <a:tc>
                  <a:txBody>
                    <a:bodyPr/>
                    <a:lstStyle/>
                    <a:p>
                      <a:pPr marL="0" marR="0" lvl="0" indent="0">
                        <a:lnSpc>
                          <a:spcPct val="115000"/>
                        </a:lnSpc>
                        <a:spcBef>
                          <a:spcPts val="0"/>
                        </a:spcBef>
                        <a:spcAft>
                          <a:spcPts val="0"/>
                        </a:spcAft>
                        <a:buFont typeface="+mj-lt"/>
                        <a:buNone/>
                      </a:pPr>
                      <a:r>
                        <a:rPr lang="en-US" sz="1600" dirty="0">
                          <a:effectLst/>
                        </a:rPr>
                        <a:t>I am more </a:t>
                      </a:r>
                      <a:r>
                        <a:rPr lang="en-US" sz="1600" b="1" dirty="0">
                          <a:effectLst/>
                        </a:rPr>
                        <a:t>interested</a:t>
                      </a:r>
                      <a:r>
                        <a:rPr lang="en-US" sz="1600" dirty="0">
                          <a:effectLst/>
                        </a:rPr>
                        <a:t> in learning about science out of school (in clubs or other activities).</a:t>
                      </a:r>
                      <a:endParaRPr lang="en-US" sz="1600" dirty="0">
                        <a:effectLst/>
                        <a:latin typeface="Arial" panose="020B0604020202020204" pitchFamily="34" charset="0"/>
                        <a:ea typeface="Arial" panose="020B0604020202020204" pitchFamily="34" charset="0"/>
                      </a:endParaRPr>
                    </a:p>
                  </a:txBody>
                  <a:tcP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dirty="0">
                          <a:effectLst/>
                        </a:rPr>
                        <a:t>◯</a:t>
                      </a:r>
                      <a:endParaRPr lang="en-US" sz="1200" dirty="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extLst>
                  <a:ext uri="{0D108BD9-81ED-4DB2-BD59-A6C34878D82A}">
                    <a16:rowId xmlns:a16="http://schemas.microsoft.com/office/drawing/2014/main" val="3439070832"/>
                  </a:ext>
                </a:extLst>
              </a:tr>
              <a:tr h="737205">
                <a:tc>
                  <a:txBody>
                    <a:bodyPr/>
                    <a:lstStyle/>
                    <a:p>
                      <a:pPr marL="0" marR="0" lvl="0" indent="0">
                        <a:lnSpc>
                          <a:spcPct val="115000"/>
                        </a:lnSpc>
                        <a:spcBef>
                          <a:spcPts val="0"/>
                        </a:spcBef>
                        <a:spcAft>
                          <a:spcPts val="0"/>
                        </a:spcAft>
                        <a:buFont typeface="+mj-lt"/>
                        <a:buNone/>
                      </a:pPr>
                      <a:r>
                        <a:rPr lang="en-US" sz="1600" dirty="0">
                          <a:effectLst/>
                        </a:rPr>
                        <a:t>I feel more </a:t>
                      </a:r>
                      <a:r>
                        <a:rPr lang="en-US" sz="1600" b="1" dirty="0">
                          <a:effectLst/>
                        </a:rPr>
                        <a:t>confident</a:t>
                      </a:r>
                      <a:r>
                        <a:rPr lang="en-US" sz="1600" dirty="0">
                          <a:effectLst/>
                        </a:rPr>
                        <a:t> that people like me can be scientists or engineers.</a:t>
                      </a:r>
                      <a:endParaRPr lang="en-US" sz="1600" dirty="0">
                        <a:effectLst/>
                        <a:latin typeface="Arial" panose="020B0604020202020204" pitchFamily="34" charset="0"/>
                        <a:ea typeface="Arial" panose="020B0604020202020204" pitchFamily="34" charset="0"/>
                      </a:endParaRPr>
                    </a:p>
                  </a:txBody>
                  <a:tcP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extLst>
                  <a:ext uri="{0D108BD9-81ED-4DB2-BD59-A6C34878D82A}">
                    <a16:rowId xmlns:a16="http://schemas.microsoft.com/office/drawing/2014/main" val="1614987798"/>
                  </a:ext>
                </a:extLst>
              </a:tr>
              <a:tr h="530909">
                <a:tc>
                  <a:txBody>
                    <a:bodyPr/>
                    <a:lstStyle/>
                    <a:p>
                      <a:pPr marL="0" marR="0" lvl="0" indent="0">
                        <a:lnSpc>
                          <a:spcPct val="115000"/>
                        </a:lnSpc>
                        <a:spcBef>
                          <a:spcPts val="0"/>
                        </a:spcBef>
                        <a:spcAft>
                          <a:spcPts val="0"/>
                        </a:spcAft>
                        <a:buFont typeface="+mj-lt"/>
                        <a:buNone/>
                      </a:pPr>
                      <a:r>
                        <a:rPr lang="en-US" sz="1600" b="1" dirty="0">
                          <a:effectLst/>
                        </a:rPr>
                        <a:t>I will </a:t>
                      </a:r>
                      <a:r>
                        <a:rPr lang="en-US" sz="1600" dirty="0">
                          <a:effectLst/>
                        </a:rPr>
                        <a:t>explore different science career options.</a:t>
                      </a:r>
                      <a:endParaRPr lang="en-US" sz="1600" dirty="0">
                        <a:effectLst/>
                        <a:latin typeface="Arial" panose="020B0604020202020204" pitchFamily="34" charset="0"/>
                        <a:ea typeface="Arial" panose="020B0604020202020204" pitchFamily="34" charset="0"/>
                      </a:endParaRPr>
                    </a:p>
                  </a:txBody>
                  <a:tcP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a:effectLst/>
                        </a:rPr>
                        <a:t>◯</a:t>
                      </a:r>
                      <a:endParaRPr lang="en-US" sz="1200">
                        <a:effectLst/>
                        <a:latin typeface="Arial" panose="020B0604020202020204" pitchFamily="34" charset="0"/>
                        <a:ea typeface="Arial" panose="020B0604020202020204" pitchFamily="34" charset="0"/>
                      </a:endParaRPr>
                    </a:p>
                  </a:txBody>
                  <a:tcPr marL="47543" marR="47543" marT="47543" marB="47543" anchor="ctr"/>
                </a:tc>
                <a:tc>
                  <a:txBody>
                    <a:bodyPr/>
                    <a:lstStyle/>
                    <a:p>
                      <a:pPr marL="0" marR="0" algn="ctr">
                        <a:lnSpc>
                          <a:spcPct val="115000"/>
                        </a:lnSpc>
                        <a:spcBef>
                          <a:spcPts val="0"/>
                        </a:spcBef>
                        <a:spcAft>
                          <a:spcPts val="0"/>
                        </a:spcAft>
                      </a:pPr>
                      <a:r>
                        <a:rPr lang="en-US" sz="1200" dirty="0">
                          <a:effectLst/>
                        </a:rPr>
                        <a:t>◯</a:t>
                      </a:r>
                      <a:endParaRPr lang="en-US" sz="1200" dirty="0">
                        <a:effectLst/>
                        <a:latin typeface="Arial" panose="020B0604020202020204" pitchFamily="34" charset="0"/>
                        <a:ea typeface="Arial" panose="020B0604020202020204" pitchFamily="34" charset="0"/>
                      </a:endParaRPr>
                    </a:p>
                  </a:txBody>
                  <a:tcPr marL="47543" marR="47543" marT="47543" marB="47543" anchor="ctr"/>
                </a:tc>
                <a:extLst>
                  <a:ext uri="{0D108BD9-81ED-4DB2-BD59-A6C34878D82A}">
                    <a16:rowId xmlns:a16="http://schemas.microsoft.com/office/drawing/2014/main" val="2307303335"/>
                  </a:ext>
                </a:extLst>
              </a:tr>
            </a:tbl>
          </a:graphicData>
        </a:graphic>
      </p:graphicFrame>
    </p:spTree>
    <p:extLst>
      <p:ext uri="{BB962C8B-B14F-4D97-AF65-F5344CB8AC3E}">
        <p14:creationId xmlns:p14="http://schemas.microsoft.com/office/powerpoint/2010/main" val="1672856167"/>
      </p:ext>
    </p:extLst>
  </p:cSld>
  <p:clrMapOvr>
    <a:masterClrMapping/>
  </p:clrMapOvr>
  <p:transition spd="med">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Worksheet 5: My Evaluation Plan (10 min)</a:t>
            </a:r>
          </a:p>
        </p:txBody>
      </p:sp>
      <p:sp>
        <p:nvSpPr>
          <p:cNvPr id="3" name="Content Placeholder 2"/>
          <p:cNvSpPr>
            <a:spLocks noGrp="1"/>
          </p:cNvSpPr>
          <p:nvPr>
            <p:ph idx="1"/>
          </p:nvPr>
        </p:nvSpPr>
        <p:spPr>
          <a:xfrm>
            <a:off x="457200" y="1600200"/>
            <a:ext cx="8229600" cy="3810000"/>
          </a:xfrm>
        </p:spPr>
        <p:txBody>
          <a:bodyPr/>
          <a:lstStyle/>
          <a:p>
            <a:pPr marL="0" indent="0">
              <a:buNone/>
            </a:pPr>
            <a:r>
              <a:rPr lang="en-US" sz="2800" b="1" dirty="0"/>
              <a:t>Quickly jot down some ideas:</a:t>
            </a:r>
          </a:p>
          <a:p>
            <a:pPr marL="514350" indent="-514350">
              <a:spcAft>
                <a:spcPts val="600"/>
              </a:spcAft>
              <a:buFont typeface="+mj-lt"/>
              <a:buAutoNum type="arabicPeriod"/>
            </a:pPr>
            <a:r>
              <a:rPr lang="en-US" sz="2400" dirty="0"/>
              <a:t>How will you I know if my BI activity has been successful?</a:t>
            </a:r>
          </a:p>
          <a:p>
            <a:pPr marL="514350" indent="-514350">
              <a:spcAft>
                <a:spcPts val="600"/>
              </a:spcAft>
              <a:buFont typeface="+mj-lt"/>
              <a:buAutoNum type="arabicPeriod"/>
            </a:pPr>
            <a:r>
              <a:rPr lang="en-US" sz="2400" dirty="0"/>
              <a:t>What are some expected short-term outcomes for my participants?</a:t>
            </a:r>
          </a:p>
          <a:p>
            <a:pPr marL="514350" indent="-514350">
              <a:spcAft>
                <a:spcPts val="600"/>
              </a:spcAft>
              <a:buFont typeface="+mj-lt"/>
              <a:buAutoNum type="arabicPeriod"/>
            </a:pPr>
            <a:r>
              <a:rPr lang="en-US" sz="2400" dirty="0"/>
              <a:t>How might I measure them?</a:t>
            </a:r>
          </a:p>
        </p:txBody>
      </p:sp>
    </p:spTree>
    <p:extLst>
      <p:ext uri="{BB962C8B-B14F-4D97-AF65-F5344CB8AC3E}">
        <p14:creationId xmlns:p14="http://schemas.microsoft.com/office/powerpoint/2010/main" val="1412242622"/>
      </p:ext>
    </p:extLst>
  </p:cSld>
  <p:clrMapOvr>
    <a:masterClrMapping/>
  </p:clrMapOvr>
  <p:transition spd="med">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2209800"/>
          </a:xfrm>
        </p:spPr>
        <p:txBody>
          <a:bodyPr/>
          <a:lstStyle/>
          <a:p>
            <a:pPr marL="0" indent="0" algn="ctr">
              <a:buNone/>
            </a:pPr>
            <a:r>
              <a:rPr lang="en-US" sz="6000" dirty="0"/>
              <a:t>Questions?</a:t>
            </a:r>
          </a:p>
        </p:txBody>
      </p:sp>
    </p:spTree>
    <p:extLst>
      <p:ext uri="{BB962C8B-B14F-4D97-AF65-F5344CB8AC3E}">
        <p14:creationId xmlns:p14="http://schemas.microsoft.com/office/powerpoint/2010/main" val="3387459709"/>
      </p:ext>
    </p:extLst>
  </p:cSld>
  <p:clrMapOvr>
    <a:masterClrMapping/>
  </p:clrMapOvr>
  <p:transition spd="med">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an evaluator</a:t>
            </a:r>
          </a:p>
        </p:txBody>
      </p:sp>
      <p:sp>
        <p:nvSpPr>
          <p:cNvPr id="3" name="Content Placeholder 2"/>
          <p:cNvSpPr>
            <a:spLocks noGrp="1"/>
          </p:cNvSpPr>
          <p:nvPr>
            <p:ph idx="1"/>
          </p:nvPr>
        </p:nvSpPr>
        <p:spPr>
          <a:xfrm>
            <a:off x="457200" y="2209800"/>
            <a:ext cx="8229600" cy="1600200"/>
          </a:xfrm>
        </p:spPr>
        <p:txBody>
          <a:bodyPr/>
          <a:lstStyle/>
          <a:p>
            <a:r>
              <a:rPr lang="en-US" sz="2800" dirty="0"/>
              <a:t>Contact Miles (</a:t>
            </a:r>
            <a:r>
              <a:rPr lang="en-US" sz="2800" dirty="0">
                <a:hlinkClick r:id="rId3"/>
              </a:rPr>
              <a:t>mcnall@msu.edu</a:t>
            </a:r>
            <a:r>
              <a:rPr lang="en-US" sz="2800" dirty="0"/>
              <a:t>). He can connect you with MSU, MI and US evaluators</a:t>
            </a:r>
            <a:endParaRPr lang="en-US" sz="2400" dirty="0"/>
          </a:p>
        </p:txBody>
      </p:sp>
    </p:spTree>
    <p:extLst>
      <p:ext uri="{BB962C8B-B14F-4D97-AF65-F5344CB8AC3E}">
        <p14:creationId xmlns:p14="http://schemas.microsoft.com/office/powerpoint/2010/main" val="796122420"/>
      </p:ext>
    </p:extLst>
  </p:cSld>
  <p:clrMapOvr>
    <a:masterClrMapping/>
  </p:clrMapOvr>
  <p:transition spd="med">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lstStyle/>
          <a:p>
            <a:r>
              <a:rPr lang="en-US" dirty="0"/>
              <a:t>Tips for a Great BI Plan </a:t>
            </a:r>
          </a:p>
        </p:txBody>
      </p:sp>
      <p:sp>
        <p:nvSpPr>
          <p:cNvPr id="3" name="Text Placeholder 2"/>
          <p:cNvSpPr>
            <a:spLocks noGrp="1"/>
          </p:cNvSpPr>
          <p:nvPr>
            <p:ph type="body" idx="1"/>
          </p:nvPr>
        </p:nvSpPr>
        <p:spPr>
          <a:xfrm>
            <a:off x="628650" y="1676400"/>
            <a:ext cx="7886700" cy="4865132"/>
          </a:xfrm>
        </p:spPr>
        <p:txBody>
          <a:bodyPr/>
          <a:lstStyle/>
          <a:p>
            <a:pPr lvl="0"/>
            <a:r>
              <a:rPr lang="en-US" sz="2400" dirty="0"/>
              <a:t>Developed concurrently with and integrated into the research plan - instead of hastily tacked on at the end</a:t>
            </a:r>
          </a:p>
          <a:p>
            <a:pPr lvl="0"/>
            <a:r>
              <a:rPr lang="en-US" sz="2400" dirty="0"/>
              <a:t>BI language unique to the proposed research plan – instead of recycled “boilerplate” BI language</a:t>
            </a:r>
          </a:p>
          <a:p>
            <a:r>
              <a:rPr lang="en-US" sz="2400" dirty="0"/>
              <a:t>Partners identified and partnerships established – instead of a “whirlwind romance”</a:t>
            </a:r>
          </a:p>
          <a:p>
            <a:pPr lvl="0"/>
            <a:r>
              <a:rPr lang="en-US" sz="2400" dirty="0"/>
              <a:t>An appropriate budget for BI activities</a:t>
            </a:r>
          </a:p>
          <a:p>
            <a:pPr lvl="0"/>
            <a:r>
              <a:rPr lang="en-US" sz="2400" dirty="0"/>
              <a:t>Clear metrics for success</a:t>
            </a:r>
            <a:endParaRPr lang="en-US" sz="2000" dirty="0"/>
          </a:p>
        </p:txBody>
      </p:sp>
      <p:sp>
        <p:nvSpPr>
          <p:cNvPr id="4" name="TextBox 3"/>
          <p:cNvSpPr txBox="1"/>
          <p:nvPr/>
        </p:nvSpPr>
        <p:spPr>
          <a:xfrm>
            <a:off x="4232108" y="6172200"/>
            <a:ext cx="4283242" cy="369332"/>
          </a:xfrm>
          <a:prstGeom prst="rect">
            <a:avLst/>
          </a:prstGeom>
          <a:noFill/>
        </p:spPr>
        <p:txBody>
          <a:bodyPr wrap="square" rtlCol="0">
            <a:spAutoFit/>
          </a:bodyPr>
          <a:lstStyle/>
          <a:p>
            <a:pPr algn="r"/>
            <a:r>
              <a:rPr lang="en-US" sz="1800" dirty="0">
                <a:latin typeface="+mn-lt"/>
              </a:rPr>
              <a:t>McFadden, 2019</a:t>
            </a:r>
          </a:p>
        </p:txBody>
      </p:sp>
    </p:spTree>
    <p:extLst>
      <p:ext uri="{BB962C8B-B14F-4D97-AF65-F5344CB8AC3E}">
        <p14:creationId xmlns:p14="http://schemas.microsoft.com/office/powerpoint/2010/main" val="560867876"/>
      </p:ext>
    </p:extLst>
  </p:cSld>
  <p:clrMapOvr>
    <a:masterClrMapping/>
  </p:clrMapOvr>
  <p:transition spd="med">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5CDFF-5E18-4D85-9F2D-3203E5EA6102}"/>
              </a:ext>
            </a:extLst>
          </p:cNvPr>
          <p:cNvSpPr>
            <a:spLocks noGrp="1"/>
          </p:cNvSpPr>
          <p:nvPr>
            <p:ph type="title"/>
          </p:nvPr>
        </p:nvSpPr>
        <p:spPr/>
        <p:txBody>
          <a:bodyPr/>
          <a:lstStyle/>
          <a:p>
            <a:r>
              <a:rPr lang="en-US" dirty="0"/>
              <a:t>Two Fantastic BI Resources</a:t>
            </a:r>
          </a:p>
        </p:txBody>
      </p:sp>
      <p:sp>
        <p:nvSpPr>
          <p:cNvPr id="5" name="Text Placeholder 4">
            <a:extLst>
              <a:ext uri="{FF2B5EF4-FFF2-40B4-BE49-F238E27FC236}">
                <a16:creationId xmlns:a16="http://schemas.microsoft.com/office/drawing/2014/main" id="{35A7BD92-F62A-441B-8A03-7482E9F9986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3115968"/>
      </p:ext>
    </p:extLst>
  </p:cSld>
  <p:clrMapOvr>
    <a:masterClrMapping/>
  </p:clrMapOvr>
  <p:transition spd="med">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an image from the Broader Impacts Guiding Principles and Questions for National Science Foundation Proposals.">
            <a:extLst>
              <a:ext uri="{FF2B5EF4-FFF2-40B4-BE49-F238E27FC236}">
                <a16:creationId xmlns:a16="http://schemas.microsoft.com/office/drawing/2014/main" id="{48CB810A-6397-4DDC-A738-D426CDFB2C0C}"/>
              </a:ext>
            </a:extLst>
          </p:cNvPr>
          <p:cNvPicPr>
            <a:picLocks noGrp="1" noChangeAspect="1"/>
          </p:cNvPicPr>
          <p:nvPr>
            <p:ph idx="1"/>
          </p:nvPr>
        </p:nvPicPr>
        <p:blipFill>
          <a:blip r:embed="rId3"/>
          <a:stretch>
            <a:fillRect/>
          </a:stretch>
        </p:blipFill>
        <p:spPr>
          <a:xfrm>
            <a:off x="457200" y="914400"/>
            <a:ext cx="8229600" cy="2158975"/>
          </a:xfrm>
        </p:spPr>
      </p:pic>
      <p:sp>
        <p:nvSpPr>
          <p:cNvPr id="6" name="TextBox 5">
            <a:extLst>
              <a:ext uri="{FF2B5EF4-FFF2-40B4-BE49-F238E27FC236}">
                <a16:creationId xmlns:a16="http://schemas.microsoft.com/office/drawing/2014/main" id="{733CF71B-E564-4FB4-B1F1-A1C3F8B598E7}"/>
              </a:ext>
            </a:extLst>
          </p:cNvPr>
          <p:cNvSpPr txBox="1"/>
          <p:nvPr/>
        </p:nvSpPr>
        <p:spPr>
          <a:xfrm>
            <a:off x="533400" y="3429000"/>
            <a:ext cx="8153400" cy="2677656"/>
          </a:xfrm>
          <a:prstGeom prst="rect">
            <a:avLst/>
          </a:prstGeom>
          <a:noFill/>
        </p:spPr>
        <p:txBody>
          <a:bodyPr wrap="square" rtlCol="0">
            <a:spAutoFit/>
          </a:bodyPr>
          <a:lstStyle/>
          <a:p>
            <a:r>
              <a:rPr lang="en-US" dirty="0">
                <a:latin typeface="+mn-lt"/>
              </a:rPr>
              <a:t>Designed to:</a:t>
            </a:r>
          </a:p>
          <a:p>
            <a:pPr marL="342900" indent="-342900">
              <a:buFont typeface="Arial" panose="020B0604020202020204" pitchFamily="34" charset="0"/>
              <a:buChar char="•"/>
            </a:pPr>
            <a:r>
              <a:rPr lang="en-US" dirty="0">
                <a:latin typeface="+mn-lt"/>
              </a:rPr>
              <a:t>assist proposal reviewers in evaluating the BI component of NSF proposals</a:t>
            </a:r>
          </a:p>
          <a:p>
            <a:pPr marL="342900" indent="-342900">
              <a:buFont typeface="Arial" panose="020B0604020202020204" pitchFamily="34" charset="0"/>
              <a:buChar char="•"/>
            </a:pPr>
            <a:r>
              <a:rPr lang="en-US" dirty="0">
                <a:latin typeface="+mn-lt"/>
              </a:rPr>
              <a:t>assist proposers with developing their broader impact plans</a:t>
            </a:r>
          </a:p>
          <a:p>
            <a:pPr marL="342900" indent="-342900">
              <a:buFont typeface="Arial" panose="020B0604020202020204" pitchFamily="34" charset="0"/>
              <a:buChar char="•"/>
            </a:pPr>
            <a:endParaRPr lang="en-US" dirty="0">
              <a:latin typeface="+mn-lt"/>
            </a:endParaRPr>
          </a:p>
          <a:p>
            <a:r>
              <a:rPr lang="en-US" dirty="0">
                <a:latin typeface="+mn-lt"/>
              </a:rPr>
              <a:t>Available here: </a:t>
            </a:r>
            <a:r>
              <a:rPr lang="en-US" u="sng" dirty="0">
                <a:latin typeface="+mn-lt"/>
              </a:rPr>
              <a:t>https://www.researchinsociety.org/</a:t>
            </a:r>
          </a:p>
        </p:txBody>
      </p:sp>
    </p:spTree>
    <p:extLst>
      <p:ext uri="{BB962C8B-B14F-4D97-AF65-F5344CB8AC3E}">
        <p14:creationId xmlns:p14="http://schemas.microsoft.com/office/powerpoint/2010/main" val="6290781"/>
      </p:ext>
    </p:extLst>
  </p:cSld>
  <p:clrMapOvr>
    <a:masterClrMapping/>
  </p:clrMapOvr>
  <p:transition spd="med">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tx2"/>
                </a:solidFill>
                <a:latin typeface="+mj-lt"/>
              </a:rPr>
              <a:t>The BI Wizard</a:t>
            </a:r>
          </a:p>
        </p:txBody>
      </p:sp>
      <p:sp>
        <p:nvSpPr>
          <p:cNvPr id="7" name="Text Placeholder 6"/>
          <p:cNvSpPr>
            <a:spLocks noGrp="1"/>
          </p:cNvSpPr>
          <p:nvPr>
            <p:ph type="body" idx="1"/>
          </p:nvPr>
        </p:nvSpPr>
        <p:spPr/>
        <p:txBody>
          <a:bodyPr/>
          <a:lstStyle/>
          <a:p>
            <a:pPr marL="68580"/>
            <a:r>
              <a:rPr lang="en-US" sz="2700" dirty="0">
                <a:latin typeface="+mn-lt"/>
              </a:rPr>
              <a:t>A website that will help you draft your BI plan!</a:t>
            </a:r>
          </a:p>
        </p:txBody>
      </p:sp>
    </p:spTree>
    <p:extLst>
      <p:ext uri="{BB962C8B-B14F-4D97-AF65-F5344CB8AC3E}">
        <p14:creationId xmlns:p14="http://schemas.microsoft.com/office/powerpoint/2010/main" val="21874758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8463" y="5828782"/>
            <a:ext cx="6407074" cy="415498"/>
          </a:xfrm>
          <a:prstGeom prst="rect">
            <a:avLst/>
          </a:prstGeom>
          <a:noFill/>
        </p:spPr>
        <p:txBody>
          <a:bodyPr wrap="square" rtlCol="0">
            <a:spAutoFit/>
          </a:bodyPr>
          <a:lstStyle/>
          <a:p>
            <a:pPr algn="ctr"/>
            <a:r>
              <a:rPr lang="en-US" sz="2100" b="1" u="sng" dirty="0">
                <a:solidFill>
                  <a:schemeClr val="tx2"/>
                </a:solidFill>
                <a:latin typeface="Century Gothic" panose="020B0502020202020204" pitchFamily="34" charset="0"/>
              </a:rPr>
              <a:t>https://www.researchinsociety.org/</a:t>
            </a:r>
          </a:p>
        </p:txBody>
      </p:sp>
      <p:sp>
        <p:nvSpPr>
          <p:cNvPr id="4" name="Right Arrow 3" descr="This arrow is pointing to the broader impact wizard website. The link is:&#10;http://coseenow.net/wizard/" title="Arrow pointing to the broader impact wizard URL"/>
          <p:cNvSpPr/>
          <p:nvPr/>
        </p:nvSpPr>
        <p:spPr>
          <a:xfrm>
            <a:off x="1066800" y="5922605"/>
            <a:ext cx="1118936" cy="227851"/>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ysClr val="windowText" lastClr="000000"/>
              </a:solidFill>
            </a:endParaRPr>
          </a:p>
        </p:txBody>
      </p:sp>
      <p:pic>
        <p:nvPicPr>
          <p:cNvPr id="6" name="Content Placeholder 7" descr="An image of the Broader Impacts Wizard web page.">
            <a:extLst>
              <a:ext uri="{FF2B5EF4-FFF2-40B4-BE49-F238E27FC236}">
                <a16:creationId xmlns:a16="http://schemas.microsoft.com/office/drawing/2014/main" id="{D793D6D5-F773-438A-9458-7B5CEE2FD5F6}"/>
              </a:ext>
            </a:extLst>
          </p:cNvPr>
          <p:cNvPicPr>
            <a:picLocks noChangeAspect="1"/>
          </p:cNvPicPr>
          <p:nvPr/>
        </p:nvPicPr>
        <p:blipFill>
          <a:blip r:embed="rId3"/>
          <a:stretch>
            <a:fillRect/>
          </a:stretch>
        </p:blipFill>
        <p:spPr bwMode="auto">
          <a:xfrm>
            <a:off x="838200" y="1600200"/>
            <a:ext cx="7695811" cy="3276601"/>
          </a:xfrm>
          <a:prstGeom prst="rect">
            <a:avLst/>
          </a:prstGeom>
          <a:noFill/>
          <a:ln w="9525">
            <a:noFill/>
            <a:miter lim="800000"/>
            <a:headEnd/>
            <a:tailEnd/>
          </a:ln>
        </p:spPr>
      </p:pic>
    </p:spTree>
    <p:extLst>
      <p:ext uri="{BB962C8B-B14F-4D97-AF65-F5344CB8AC3E}">
        <p14:creationId xmlns:p14="http://schemas.microsoft.com/office/powerpoint/2010/main" val="2963685353"/>
      </p:ext>
    </p:extLst>
  </p:cSld>
  <p:clrMapOvr>
    <a:masterClrMapping/>
  </p:clrMapOvr>
  <p:transition spd="med">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BI Consultants</a:t>
            </a:r>
          </a:p>
        </p:txBody>
      </p:sp>
      <p:sp>
        <p:nvSpPr>
          <p:cNvPr id="4" name="Text Placeholder 3"/>
          <p:cNvSpPr>
            <a:spLocks noGrp="1"/>
          </p:cNvSpPr>
          <p:nvPr>
            <p:ph type="body" idx="1"/>
          </p:nvPr>
        </p:nvSpPr>
        <p:spPr>
          <a:xfrm>
            <a:off x="644237" y="1828800"/>
            <a:ext cx="7737763" cy="2057400"/>
          </a:xfrm>
        </p:spPr>
        <p:txBody>
          <a:bodyPr/>
          <a:lstStyle/>
          <a:p>
            <a:pPr marL="0" indent="0">
              <a:buNone/>
            </a:pPr>
            <a:r>
              <a:rPr lang="en-US" sz="2400" b="1" dirty="0"/>
              <a:t>Miles McNall </a:t>
            </a:r>
            <a:r>
              <a:rPr lang="en-US" sz="2400" dirty="0"/>
              <a:t>– </a:t>
            </a:r>
            <a:r>
              <a:rPr lang="en-US" sz="2400" dirty="0">
                <a:hlinkClick r:id="rId3"/>
              </a:rPr>
              <a:t>mcnall@msu.edu</a:t>
            </a:r>
            <a:endParaRPr lang="en-US" sz="2400" dirty="0"/>
          </a:p>
          <a:p>
            <a:pPr marL="0" indent="0">
              <a:buNone/>
            </a:pPr>
            <a:endParaRPr lang="en-US" sz="2400" dirty="0"/>
          </a:p>
          <a:p>
            <a:pPr marL="0" indent="0">
              <a:buNone/>
            </a:pPr>
            <a:r>
              <a:rPr lang="en-US" sz="2400" b="1" dirty="0" err="1"/>
              <a:t>Sobha</a:t>
            </a:r>
            <a:r>
              <a:rPr lang="en-US" sz="2400" b="1" dirty="0"/>
              <a:t> Ramanand</a:t>
            </a:r>
            <a:r>
              <a:rPr lang="en-US" sz="2400" dirty="0"/>
              <a:t> - </a:t>
            </a:r>
            <a:r>
              <a:rPr lang="en-US" sz="2400" dirty="0">
                <a:hlinkClick r:id="rId4"/>
              </a:rPr>
              <a:t>ramanand@msu.edu</a:t>
            </a:r>
            <a:endParaRPr lang="en-US" sz="2400" dirty="0"/>
          </a:p>
          <a:p>
            <a:pPr marL="0" indent="0">
              <a:buNone/>
            </a:pPr>
            <a:endParaRPr lang="en-US" sz="2400" dirty="0"/>
          </a:p>
        </p:txBody>
      </p:sp>
    </p:spTree>
    <p:extLst>
      <p:ext uri="{BB962C8B-B14F-4D97-AF65-F5344CB8AC3E}">
        <p14:creationId xmlns:p14="http://schemas.microsoft.com/office/powerpoint/2010/main" val="23546242"/>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A061-68A3-4EAB-8820-FBB8B2054DFA}"/>
              </a:ext>
            </a:extLst>
          </p:cNvPr>
          <p:cNvSpPr>
            <a:spLocks noGrp="1"/>
          </p:cNvSpPr>
          <p:nvPr>
            <p:ph type="title"/>
          </p:nvPr>
        </p:nvSpPr>
        <p:spPr/>
        <p:txBody>
          <a:bodyPr/>
          <a:lstStyle/>
          <a:p>
            <a:r>
              <a:rPr lang="en-US" dirty="0"/>
              <a:t>Why are broader impacts important?</a:t>
            </a:r>
          </a:p>
        </p:txBody>
      </p:sp>
      <p:sp>
        <p:nvSpPr>
          <p:cNvPr id="3" name="Text Placeholder 2"/>
          <p:cNvSpPr>
            <a:spLocks noGrp="1"/>
          </p:cNvSpPr>
          <p:nvPr>
            <p:ph idx="1"/>
          </p:nvPr>
        </p:nvSpPr>
        <p:spPr>
          <a:xfrm>
            <a:off x="457200" y="2324100"/>
            <a:ext cx="8229600" cy="2209800"/>
          </a:xfrm>
        </p:spPr>
        <p:txBody>
          <a:bodyPr/>
          <a:lstStyle/>
          <a:p>
            <a:pPr marL="38100" indent="0">
              <a:spcAft>
                <a:spcPts val="600"/>
              </a:spcAft>
              <a:buNone/>
            </a:pPr>
            <a:r>
              <a:rPr lang="en-US" sz="2800" i="1" dirty="0"/>
              <a:t>“While a great Broader Impacts statement won’t float a proposal with poor science, a poor Broader Impacts statement can sink a proposal with good science.”</a:t>
            </a:r>
          </a:p>
          <a:p>
            <a:pPr marL="38100" indent="0" algn="r">
              <a:buNone/>
            </a:pPr>
            <a:r>
              <a:rPr lang="en-US" sz="2200" dirty="0"/>
              <a:t>Jennifer </a:t>
            </a:r>
            <a:r>
              <a:rPr lang="en-US" sz="2200" dirty="0" err="1"/>
              <a:t>deBruyn</a:t>
            </a:r>
            <a:r>
              <a:rPr lang="en-US" sz="2200" dirty="0"/>
              <a:t>, 2018</a:t>
            </a:r>
          </a:p>
          <a:p>
            <a:endParaRPr lang="en-US" dirty="0"/>
          </a:p>
        </p:txBody>
      </p:sp>
    </p:spTree>
    <p:extLst>
      <p:ext uri="{BB962C8B-B14F-4D97-AF65-F5344CB8AC3E}">
        <p14:creationId xmlns:p14="http://schemas.microsoft.com/office/powerpoint/2010/main" val="1732266638"/>
      </p:ext>
    </p:extLst>
  </p:cSld>
  <p:clrMapOvr>
    <a:masterClrMapping/>
  </p:clrMapOvr>
  <p:transition spd="med">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Wrap Up</a:t>
            </a:r>
          </a:p>
        </p:txBody>
      </p:sp>
      <p:sp>
        <p:nvSpPr>
          <p:cNvPr id="6" name="Content Placeholder 5"/>
          <p:cNvSpPr>
            <a:spLocks noGrp="1"/>
          </p:cNvSpPr>
          <p:nvPr>
            <p:ph idx="1"/>
          </p:nvPr>
        </p:nvSpPr>
        <p:spPr>
          <a:xfrm>
            <a:off x="457200" y="1981200"/>
            <a:ext cx="8229600" cy="3581400"/>
          </a:xfrm>
        </p:spPr>
        <p:txBody>
          <a:bodyPr/>
          <a:lstStyle/>
          <a:p>
            <a:pPr>
              <a:lnSpc>
                <a:spcPct val="200000"/>
              </a:lnSpc>
            </a:pPr>
            <a:r>
              <a:rPr lang="en-US" sz="3200" dirty="0"/>
              <a:t>Final Questions? (Use chat)</a:t>
            </a:r>
          </a:p>
          <a:p>
            <a:pPr>
              <a:lnSpc>
                <a:spcPct val="200000"/>
              </a:lnSpc>
            </a:pPr>
            <a:r>
              <a:rPr lang="en-US" sz="3200" dirty="0"/>
              <a:t>Slides will be sent to you</a:t>
            </a:r>
          </a:p>
          <a:p>
            <a:pPr>
              <a:lnSpc>
                <a:spcPct val="200000"/>
              </a:lnSpc>
            </a:pPr>
            <a:r>
              <a:rPr lang="en-US" sz="3200" dirty="0"/>
              <a:t>Workshop evaluation survey</a:t>
            </a:r>
          </a:p>
        </p:txBody>
      </p:sp>
    </p:spTree>
    <p:extLst>
      <p:ext uri="{BB962C8B-B14F-4D97-AF65-F5344CB8AC3E}">
        <p14:creationId xmlns:p14="http://schemas.microsoft.com/office/powerpoint/2010/main" val="1770667095"/>
      </p:ext>
    </p:extLst>
  </p:cSld>
  <p:clrMapOvr>
    <a:masterClrMapping/>
  </p:clrMapOvr>
  <p:transition spd="med">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6" name="Text Placeholder 5"/>
          <p:cNvSpPr>
            <a:spLocks noGrp="1"/>
          </p:cNvSpPr>
          <p:nvPr>
            <p:ph type="body" idx="4294967295"/>
          </p:nvPr>
        </p:nvSpPr>
        <p:spPr>
          <a:xfrm>
            <a:off x="628650" y="1295400"/>
            <a:ext cx="7886700" cy="5257800"/>
          </a:xfrm>
        </p:spPr>
        <p:txBody>
          <a:bodyPr/>
          <a:lstStyle/>
          <a:p>
            <a:pPr marL="323850" indent="-285750"/>
            <a:r>
              <a:rPr lang="en-US" sz="1800" dirty="0"/>
              <a:t>Allen, S. (2008). Evaluating exhibitions. In A.J. Friedman (Ed). Framework for Evaluating Impacts of Informal Science Education Projects. Report from a National Science Foundation Workshop. Pp. 42-56. The National Science Foundation, Directorate for Education and Human Resources, Division of Research on Learning in Formal and Informal Settings.</a:t>
            </a:r>
          </a:p>
          <a:p>
            <a:pPr marL="323850" indent="-285750"/>
            <a:r>
              <a:rPr lang="en-US" sz="1800" dirty="0"/>
              <a:t>Allen, S. &amp; Peterman, K. (2019). Evaluating informal STEM education: Issues and challenges in context. </a:t>
            </a:r>
            <a:r>
              <a:rPr lang="en-US" sz="1800" i="1" dirty="0"/>
              <a:t>New Directions for Evaluation, 2019</a:t>
            </a:r>
            <a:r>
              <a:rPr lang="en-US" sz="1800" dirty="0"/>
              <a:t>(161), 17-33.</a:t>
            </a:r>
          </a:p>
          <a:p>
            <a:pPr marL="323850" indent="-285750"/>
            <a:r>
              <a:rPr lang="en-US" sz="1800" dirty="0" err="1"/>
              <a:t>Aurbach</a:t>
            </a:r>
            <a:r>
              <a:rPr lang="en-US" sz="1800" dirty="0"/>
              <a:t>, E.L, Kuhn, E., &amp; </a:t>
            </a:r>
            <a:r>
              <a:rPr lang="en-US" sz="1800" dirty="0" err="1"/>
              <a:t>Niemer</a:t>
            </a:r>
            <a:r>
              <a:rPr lang="en-US" sz="1800" dirty="0"/>
              <a:t>, R.K. (2019). “Working Draft 3.0 of the Michigan Public Engagement Framework.” </a:t>
            </a:r>
          </a:p>
          <a:p>
            <a:pPr marL="323850" indent="-285750"/>
            <a:r>
              <a:rPr lang="en-US" sz="1800" dirty="0"/>
              <a:t>Bell, P., </a:t>
            </a:r>
            <a:r>
              <a:rPr lang="en-US" sz="1800" dirty="0" err="1"/>
              <a:t>Lewenstein</a:t>
            </a:r>
            <a:r>
              <a:rPr lang="en-US" sz="1800" dirty="0"/>
              <a:t>, B., </a:t>
            </a:r>
            <a:r>
              <a:rPr lang="en-US" sz="1800" dirty="0" err="1"/>
              <a:t>Shouse</a:t>
            </a:r>
            <a:r>
              <a:rPr lang="en-US" sz="1800" dirty="0"/>
              <a:t>, A. W., &amp; </a:t>
            </a:r>
            <a:r>
              <a:rPr lang="en-US" sz="1800" dirty="0" err="1"/>
              <a:t>Feder</a:t>
            </a:r>
            <a:r>
              <a:rPr lang="en-US" sz="1800" dirty="0"/>
              <a:t>, M. A. (2009). Learning Science in Informal Environments: People. </a:t>
            </a:r>
            <a:r>
              <a:rPr lang="en-US" sz="1800" i="1" dirty="0"/>
              <a:t>Places and Pursuits</a:t>
            </a:r>
            <a:r>
              <a:rPr lang="en-US" sz="1800" dirty="0"/>
              <a:t>.</a:t>
            </a:r>
          </a:p>
          <a:p>
            <a:pPr marL="323850" indent="-285750"/>
            <a:r>
              <a:rPr lang="en-US" sz="1800" dirty="0"/>
              <a:t>Bevan, Calabrese Barton &amp; Garibay. (2018). Broadening Perspectives on Broadening Participation in STEM. Washington, DC: Center for Advancement of Informal Science Education.</a:t>
            </a:r>
          </a:p>
        </p:txBody>
      </p:sp>
    </p:spTree>
    <p:extLst>
      <p:ext uri="{BB962C8B-B14F-4D97-AF65-F5344CB8AC3E}">
        <p14:creationId xmlns:p14="http://schemas.microsoft.com/office/powerpoint/2010/main" val="849123637"/>
      </p:ext>
    </p:extLst>
  </p:cSld>
  <p:clrMapOvr>
    <a:masterClrMapping/>
  </p:clrMapOvr>
  <p:transition spd="med">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a:t>
            </a:r>
          </a:p>
        </p:txBody>
      </p:sp>
      <p:sp>
        <p:nvSpPr>
          <p:cNvPr id="4" name="Text Placeholder 3"/>
          <p:cNvSpPr>
            <a:spLocks noGrp="1"/>
          </p:cNvSpPr>
          <p:nvPr>
            <p:ph type="body" idx="1"/>
          </p:nvPr>
        </p:nvSpPr>
        <p:spPr>
          <a:xfrm>
            <a:off x="628650" y="1295400"/>
            <a:ext cx="7886700" cy="5334000"/>
          </a:xfrm>
        </p:spPr>
        <p:txBody>
          <a:bodyPr/>
          <a:lstStyle/>
          <a:p>
            <a:r>
              <a:rPr lang="en-US" sz="1800" dirty="0"/>
              <a:t>Burns, T. W., O'Connor, D. J., &amp; </a:t>
            </a:r>
            <a:r>
              <a:rPr lang="en-US" sz="1800" dirty="0" err="1"/>
              <a:t>Stocklmayer</a:t>
            </a:r>
            <a:r>
              <a:rPr lang="en-US" sz="1800" dirty="0"/>
              <a:t>, S. M. (2003). Science communication: a contemporary definition. </a:t>
            </a:r>
            <a:r>
              <a:rPr lang="en-US" sz="1800" i="1" dirty="0"/>
              <a:t>Public understanding of science</a:t>
            </a:r>
            <a:r>
              <a:rPr lang="en-US" sz="1800" dirty="0"/>
              <a:t>, </a:t>
            </a:r>
            <a:r>
              <a:rPr lang="en-US" sz="1800" i="1" dirty="0"/>
              <a:t>12</a:t>
            </a:r>
            <a:r>
              <a:rPr lang="en-US" sz="1800" dirty="0"/>
              <a:t>(2), 183-202.</a:t>
            </a:r>
          </a:p>
          <a:p>
            <a:r>
              <a:rPr lang="en-US" sz="1800" dirty="0" err="1"/>
              <a:t>deBruyn</a:t>
            </a:r>
            <a:r>
              <a:rPr lang="en-US" sz="1800" dirty="0"/>
              <a:t>, J. (2018, June 1). How to nail broader impacts in your next NSF grant. </a:t>
            </a:r>
            <a:r>
              <a:rPr lang="en-US" sz="1800" i="1" dirty="0"/>
              <a:t>American Society for Microbiology</a:t>
            </a:r>
            <a:r>
              <a:rPr lang="en-US" sz="1800" dirty="0"/>
              <a:t> </a:t>
            </a:r>
            <a:r>
              <a:rPr lang="en-US" sz="1800" u="sng" dirty="0">
                <a:hlinkClick r:id="rId3"/>
              </a:rPr>
              <a:t>https://www.asm.org/Articles/2018/June/how-to-nail-broader-impacts-in-your-next-nsf-grant</a:t>
            </a:r>
            <a:r>
              <a:rPr lang="en-US" sz="1800" dirty="0"/>
              <a:t>)</a:t>
            </a:r>
          </a:p>
          <a:p>
            <a:r>
              <a:rPr lang="en-US" sz="1800" dirty="0"/>
              <a:t>Centers for Disease Control and Prevention (</a:t>
            </a:r>
            <a:r>
              <a:rPr lang="en-US" sz="1800" dirty="0" err="1"/>
              <a:t>n.d.</a:t>
            </a:r>
            <a:r>
              <a:rPr lang="en-US" sz="1800" dirty="0"/>
              <a:t>) Well-being concepts. </a:t>
            </a:r>
            <a:r>
              <a:rPr lang="en-US" sz="1800" u="sng" dirty="0">
                <a:hlinkClick r:id="rId4"/>
              </a:rPr>
              <a:t>https://www.cdc.gov/hrqol/wellbeing.htm</a:t>
            </a:r>
            <a:endParaRPr lang="en-US" sz="1800" u="sng" dirty="0"/>
          </a:p>
          <a:p>
            <a:r>
              <a:rPr lang="en-US" sz="1800" dirty="0"/>
              <a:t>McFadden, B. (2019). Broader Impacts of Science on Society. Cambridge: Cambridge University Press.</a:t>
            </a:r>
          </a:p>
          <a:p>
            <a:r>
              <a:rPr lang="en-US" sz="1800" dirty="0" err="1"/>
              <a:t>Risien</a:t>
            </a:r>
            <a:r>
              <a:rPr lang="en-US" sz="1800" dirty="0"/>
              <a:t>, J., &amp; </a:t>
            </a:r>
            <a:r>
              <a:rPr lang="en-US" sz="1800" dirty="0" err="1"/>
              <a:t>Storksdieck</a:t>
            </a:r>
            <a:r>
              <a:rPr lang="en-US" sz="1800" dirty="0"/>
              <a:t>, M. (2018). Unveiling impact identities: A path for connecting science and society. </a:t>
            </a:r>
            <a:r>
              <a:rPr lang="en-US" sz="1800" i="1" dirty="0"/>
              <a:t>Integrative and comparative biology</a:t>
            </a:r>
            <a:r>
              <a:rPr lang="en-US" sz="1800" dirty="0"/>
              <a:t>, </a:t>
            </a:r>
            <a:r>
              <a:rPr lang="en-US" sz="1800" i="1" dirty="0"/>
              <a:t>58</a:t>
            </a:r>
            <a:r>
              <a:rPr lang="en-US" sz="1800" dirty="0"/>
              <a:t>(1), 58-66.</a:t>
            </a:r>
          </a:p>
          <a:p>
            <a:r>
              <a:rPr lang="en-US" sz="1800" dirty="0"/>
              <a:t>Stevens, R., </a:t>
            </a:r>
            <a:r>
              <a:rPr lang="en-US" sz="1800" dirty="0" err="1"/>
              <a:t>Bransford</a:t>
            </a:r>
            <a:r>
              <a:rPr lang="en-US" sz="1800" dirty="0"/>
              <a:t>, J., &amp; Stevens, A. (2005). The LIFE Center Lifelong and </a:t>
            </a:r>
            <a:r>
              <a:rPr lang="en-US" sz="1800" dirty="0" err="1"/>
              <a:t>Lifewide</a:t>
            </a:r>
            <a:r>
              <a:rPr lang="en-US" sz="1800" dirty="0"/>
              <a:t> Learning Diagram. </a:t>
            </a:r>
            <a:r>
              <a:rPr lang="en-US" sz="1800" i="1" dirty="0"/>
              <a:t>Seattle, WA: LIFE Center</a:t>
            </a:r>
            <a:r>
              <a:rPr lang="en-US" sz="1800" dirty="0"/>
              <a:t>. </a:t>
            </a:r>
            <a:r>
              <a:rPr lang="en-US" sz="1800" dirty="0">
                <a:hlinkClick r:id="rId5"/>
              </a:rPr>
              <a:t>http://life-slc.org/about/citationdetails.html</a:t>
            </a:r>
            <a:endParaRPr lang="en-US" sz="1800" dirty="0"/>
          </a:p>
          <a:p>
            <a:endParaRPr lang="en-US" dirty="0"/>
          </a:p>
          <a:p>
            <a:endParaRPr lang="en-US" dirty="0"/>
          </a:p>
        </p:txBody>
      </p:sp>
    </p:spTree>
    <p:extLst>
      <p:ext uri="{BB962C8B-B14F-4D97-AF65-F5344CB8AC3E}">
        <p14:creationId xmlns:p14="http://schemas.microsoft.com/office/powerpoint/2010/main" val="3436081549"/>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17B62-7DD0-466F-B02F-3209586B32E9}"/>
              </a:ext>
            </a:extLst>
          </p:cNvPr>
          <p:cNvSpPr>
            <a:spLocks noGrp="1"/>
          </p:cNvSpPr>
          <p:nvPr>
            <p:ph type="title"/>
          </p:nvPr>
        </p:nvSpPr>
        <p:spPr/>
        <p:txBody>
          <a:bodyPr/>
          <a:lstStyle/>
          <a:p>
            <a:r>
              <a:rPr lang="en-US" dirty="0"/>
              <a:t>Where do BI appear in my proposal?</a:t>
            </a:r>
          </a:p>
        </p:txBody>
      </p:sp>
      <p:sp>
        <p:nvSpPr>
          <p:cNvPr id="5" name="Content Placeholder 4">
            <a:extLst>
              <a:ext uri="{FF2B5EF4-FFF2-40B4-BE49-F238E27FC236}">
                <a16:creationId xmlns:a16="http://schemas.microsoft.com/office/drawing/2014/main" id="{F3E8A4C9-8A10-4B1C-9508-479E3C8CB7DD}"/>
              </a:ext>
            </a:extLst>
          </p:cNvPr>
          <p:cNvSpPr>
            <a:spLocks noGrp="1"/>
          </p:cNvSpPr>
          <p:nvPr>
            <p:ph idx="1"/>
          </p:nvPr>
        </p:nvSpPr>
        <p:spPr>
          <a:xfrm>
            <a:off x="457200" y="1600200"/>
            <a:ext cx="8229600" cy="4419600"/>
          </a:xfrm>
        </p:spPr>
        <p:txBody>
          <a:bodyPr/>
          <a:lstStyle/>
          <a:p>
            <a:pPr>
              <a:lnSpc>
                <a:spcPct val="100000"/>
              </a:lnSpc>
              <a:spcBef>
                <a:spcPts val="555"/>
              </a:spcBef>
              <a:buSzPct val="99107"/>
              <a:buFont typeface="Wingdings" panose="05000000000000000000" pitchFamily="2" charset="2"/>
              <a:buChar char="ü"/>
            </a:pPr>
            <a:r>
              <a:rPr lang="en-US" sz="2400" dirty="0">
                <a:ea typeface="Candara" charset="0"/>
                <a:cs typeface="Candara" charset="0"/>
                <a:sym typeface="Arial"/>
              </a:rPr>
              <a:t>Project Description: A section labelled “Broader Impacts”</a:t>
            </a:r>
          </a:p>
          <a:p>
            <a:pPr>
              <a:lnSpc>
                <a:spcPct val="100000"/>
              </a:lnSpc>
              <a:spcBef>
                <a:spcPts val="555"/>
              </a:spcBef>
              <a:buSzPct val="99107"/>
              <a:buFont typeface="Wingdings" panose="05000000000000000000" pitchFamily="2" charset="2"/>
              <a:buChar char="ü"/>
            </a:pPr>
            <a:r>
              <a:rPr lang="en-US" sz="2400" dirty="0">
                <a:ea typeface="Candara" charset="0"/>
                <a:cs typeface="Candara" charset="0"/>
                <a:sym typeface="Arial"/>
              </a:rPr>
              <a:t>Special Information and Supplementary Documentation</a:t>
            </a:r>
          </a:p>
          <a:p>
            <a:pPr>
              <a:lnSpc>
                <a:spcPct val="100000"/>
              </a:lnSpc>
              <a:spcBef>
                <a:spcPts val="555"/>
              </a:spcBef>
              <a:buSzPct val="99107"/>
              <a:buFont typeface="Wingdings" panose="05000000000000000000" pitchFamily="2" charset="2"/>
              <a:buChar char="ü"/>
            </a:pPr>
            <a:r>
              <a:rPr lang="en-US" sz="2400" dirty="0">
                <a:ea typeface="Candara" charset="0"/>
                <a:cs typeface="Candara" charset="0"/>
                <a:sym typeface="Arial"/>
              </a:rPr>
              <a:t>Postdoc Mentoring Plan</a:t>
            </a:r>
          </a:p>
          <a:p>
            <a:pPr>
              <a:lnSpc>
                <a:spcPct val="100000"/>
              </a:lnSpc>
              <a:spcBef>
                <a:spcPts val="555"/>
              </a:spcBef>
              <a:buSzPct val="99107"/>
              <a:buFont typeface="Wingdings" panose="05000000000000000000" pitchFamily="2" charset="2"/>
              <a:buChar char="ü"/>
            </a:pPr>
            <a:r>
              <a:rPr lang="en-US" sz="2400" dirty="0">
                <a:ea typeface="Candara" charset="0"/>
                <a:cs typeface="Candara" charset="0"/>
                <a:sym typeface="Arial"/>
              </a:rPr>
              <a:t>Data Management Plan</a:t>
            </a:r>
          </a:p>
          <a:p>
            <a:pPr>
              <a:lnSpc>
                <a:spcPct val="100000"/>
              </a:lnSpc>
              <a:spcBef>
                <a:spcPts val="555"/>
              </a:spcBef>
              <a:buSzPct val="99107"/>
              <a:buFont typeface="Wingdings" panose="05000000000000000000" pitchFamily="2" charset="2"/>
              <a:buChar char="ü"/>
            </a:pPr>
            <a:r>
              <a:rPr lang="en-US" sz="2400" dirty="0">
                <a:ea typeface="Candara" charset="0"/>
                <a:cs typeface="Candara" charset="0"/>
                <a:sym typeface="Arial"/>
              </a:rPr>
              <a:t>Letters of Collaboration</a:t>
            </a:r>
          </a:p>
          <a:p>
            <a:pPr>
              <a:lnSpc>
                <a:spcPct val="100000"/>
              </a:lnSpc>
              <a:spcBef>
                <a:spcPts val="555"/>
              </a:spcBef>
              <a:buSzPct val="99107"/>
              <a:buFont typeface="Wingdings" panose="05000000000000000000" pitchFamily="2" charset="2"/>
              <a:buChar char="ü"/>
            </a:pPr>
            <a:r>
              <a:rPr lang="en-US" sz="2400" dirty="0" err="1">
                <a:ea typeface="Candara" charset="0"/>
                <a:cs typeface="Candara" charset="0"/>
                <a:sym typeface="Arial"/>
              </a:rPr>
              <a:t>Biosketch</a:t>
            </a:r>
            <a:endParaRPr lang="en-US" sz="2400" dirty="0">
              <a:ea typeface="Candara" charset="0"/>
              <a:cs typeface="Candara" charset="0"/>
              <a:sym typeface="Arial"/>
            </a:endParaRPr>
          </a:p>
          <a:p>
            <a:pPr>
              <a:lnSpc>
                <a:spcPct val="100000"/>
              </a:lnSpc>
              <a:spcBef>
                <a:spcPts val="555"/>
              </a:spcBef>
              <a:buSzPct val="99107"/>
              <a:buFont typeface="Wingdings" panose="05000000000000000000" pitchFamily="2" charset="2"/>
              <a:buChar char="ü"/>
            </a:pPr>
            <a:r>
              <a:rPr lang="en-US" sz="2400" dirty="0">
                <a:ea typeface="Candara" charset="0"/>
                <a:cs typeface="Candara" charset="0"/>
                <a:sym typeface="Arial"/>
              </a:rPr>
              <a:t>Budget &amp; Justification</a:t>
            </a:r>
          </a:p>
          <a:p>
            <a:pPr>
              <a:lnSpc>
                <a:spcPct val="100000"/>
              </a:lnSpc>
              <a:spcBef>
                <a:spcPts val="555"/>
              </a:spcBef>
              <a:buSzPct val="99107"/>
              <a:buFont typeface="Wingdings" panose="05000000000000000000" pitchFamily="2" charset="2"/>
              <a:buChar char="ü"/>
            </a:pPr>
            <a:r>
              <a:rPr lang="en-US" sz="2400" dirty="0">
                <a:ea typeface="Candara" charset="0"/>
                <a:cs typeface="Candara" charset="0"/>
                <a:sym typeface="Arial"/>
              </a:rPr>
              <a:t>Annual Report</a:t>
            </a:r>
            <a:endParaRPr lang="en-US" dirty="0"/>
          </a:p>
        </p:txBody>
      </p:sp>
    </p:spTree>
    <p:extLst>
      <p:ext uri="{BB962C8B-B14F-4D97-AF65-F5344CB8AC3E}">
        <p14:creationId xmlns:p14="http://schemas.microsoft.com/office/powerpoint/2010/main" val="3711936154"/>
      </p:ext>
    </p:extLst>
  </p:cSld>
  <p:clrMapOvr>
    <a:masterClrMapping/>
  </p:clrMapOvr>
  <p:transition spd="med">
    <p:wipe/>
  </p:transition>
</p:sld>
</file>

<file path=ppt/theme/theme1.xml><?xml version="1.0" encoding="utf-8"?>
<a:theme xmlns:a="http://schemas.openxmlformats.org/drawingml/2006/main" name="UOE-PPT-template-082014">
  <a:themeElements>
    <a:clrScheme name="UOE Color Theme">
      <a:dk1>
        <a:srgbClr val="464646"/>
      </a:dk1>
      <a:lt1>
        <a:sysClr val="window" lastClr="FFFFFF"/>
      </a:lt1>
      <a:dk2>
        <a:srgbClr val="18453B"/>
      </a:dk2>
      <a:lt2>
        <a:srgbClr val="EEECE1"/>
      </a:lt2>
      <a:accent1>
        <a:srgbClr val="044C7F"/>
      </a:accent1>
      <a:accent2>
        <a:srgbClr val="9E0B0F"/>
      </a:accent2>
      <a:accent3>
        <a:srgbClr val="3C9C2A"/>
      </a:accent3>
      <a:accent4>
        <a:srgbClr val="615083"/>
      </a:accent4>
      <a:accent5>
        <a:srgbClr val="007B82"/>
      </a:accent5>
      <a:accent6>
        <a:srgbClr val="F16027"/>
      </a:accent6>
      <a:hlink>
        <a:srgbClr val="3C9C2A"/>
      </a:hlink>
      <a:folHlink>
        <a:srgbClr val="3C9C2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76903"/>
        </a:hlink>
        <a:folHlink>
          <a:srgbClr val="4769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UOE-PPT-template (3)</Template>
  <TotalTime>3843</TotalTime>
  <Words>5568</Words>
  <Application>Microsoft Office PowerPoint</Application>
  <PresentationFormat>On-screen Show (4:3)</PresentationFormat>
  <Paragraphs>747</Paragraphs>
  <Slides>82</Slides>
  <Notes>79</Notes>
  <HiddenSlides>0</HiddenSlides>
  <MMClips>1</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82</vt:i4>
      </vt:variant>
      <vt:variant>
        <vt:lpstr>Custom Shows</vt:lpstr>
      </vt:variant>
      <vt:variant>
        <vt:i4>12</vt:i4>
      </vt:variant>
    </vt:vector>
  </HeadingPairs>
  <TitlesOfParts>
    <vt:vector size="105" baseType="lpstr">
      <vt:lpstr>Arial</vt:lpstr>
      <vt:lpstr>Arial Black</vt:lpstr>
      <vt:lpstr>Calibri</vt:lpstr>
      <vt:lpstr>Century Gothic</vt:lpstr>
      <vt:lpstr>Courier New</vt:lpstr>
      <vt:lpstr>Optima</vt:lpstr>
      <vt:lpstr>Symbol</vt:lpstr>
      <vt:lpstr>Times</vt:lpstr>
      <vt:lpstr>Times New Roman</vt:lpstr>
      <vt:lpstr>Wingdings</vt:lpstr>
      <vt:lpstr>UOE-PPT-template-082014</vt:lpstr>
      <vt:lpstr>Conceptualizing and Assessing the Broader Impacts of Your Research</vt:lpstr>
      <vt:lpstr>Housekeeping</vt:lpstr>
      <vt:lpstr>Today’s Objectives</vt:lpstr>
      <vt:lpstr>BI Basics</vt:lpstr>
      <vt:lpstr>Two NSF proposal review criteria:</vt:lpstr>
      <vt:lpstr>Achieving Broader Impacts</vt:lpstr>
      <vt:lpstr>Why are Broader Impacts important?</vt:lpstr>
      <vt:lpstr>Why are broader impacts important?</vt:lpstr>
      <vt:lpstr>Where do BI appear in my proposal?</vt:lpstr>
      <vt:lpstr>BI Examples</vt:lpstr>
      <vt:lpstr>Research Experience for Teachers (RET)</vt:lpstr>
      <vt:lpstr>MSU Science Festival</vt:lpstr>
      <vt:lpstr>Core Elements of a BI Plan</vt:lpstr>
      <vt:lpstr>BI Goals</vt:lpstr>
      <vt:lpstr>BI Goals</vt:lpstr>
      <vt:lpstr>Broadening Participation</vt:lpstr>
      <vt:lpstr>Broadening Participation</vt:lpstr>
      <vt:lpstr>MSU Partners for Broadening Participation</vt:lpstr>
      <vt:lpstr>Poll: Your BI Goals</vt:lpstr>
      <vt:lpstr>Your Impact Identity</vt:lpstr>
      <vt:lpstr>How to Maximize Your Broader Impacts</vt:lpstr>
      <vt:lpstr>PowerPoint Presentation</vt:lpstr>
      <vt:lpstr>PowerPoint Presentation</vt:lpstr>
      <vt:lpstr>PowerPoint Presentation</vt:lpstr>
      <vt:lpstr>PowerPoint Presentation</vt:lpstr>
      <vt:lpstr>PowerPoint Presentation</vt:lpstr>
      <vt:lpstr>Thinking Long Term</vt:lpstr>
      <vt:lpstr>PowerPoint Presentation</vt:lpstr>
      <vt:lpstr>Worksheet 1: Impact Identity (10 min)</vt:lpstr>
      <vt:lpstr>PowerPoint Presentation</vt:lpstr>
      <vt:lpstr>BI Audiences*</vt:lpstr>
      <vt:lpstr>BI Audiences or Populations</vt:lpstr>
      <vt:lpstr>Choosing An Audience for BI</vt:lpstr>
      <vt:lpstr>Be Specific About Your Audience</vt:lpstr>
      <vt:lpstr>Outreach &amp; Engagement Support</vt:lpstr>
      <vt:lpstr>Engagement Support</vt:lpstr>
      <vt:lpstr>Worksheet 2: My Audiences (10 mins)</vt:lpstr>
      <vt:lpstr>PowerPoint Presentation</vt:lpstr>
      <vt:lpstr>BI Settings</vt:lpstr>
      <vt:lpstr>Lifelong Science Learning</vt:lpstr>
      <vt:lpstr>PowerPoint Presentation</vt:lpstr>
      <vt:lpstr>Summer Pre-College Programs</vt:lpstr>
      <vt:lpstr>Science Media</vt:lpstr>
      <vt:lpstr>SciCom @ MSU</vt:lpstr>
      <vt:lpstr>Worksheet 2: BI Settings (5 min)</vt:lpstr>
      <vt:lpstr>PowerPoint Presentation</vt:lpstr>
      <vt:lpstr>BI Partners</vt:lpstr>
      <vt:lpstr>BI Partners</vt:lpstr>
      <vt:lpstr>BI Partners: Key Questions</vt:lpstr>
      <vt:lpstr>Possible MSU Connectors and Partners</vt:lpstr>
      <vt:lpstr>Finding MSU Partners</vt:lpstr>
      <vt:lpstr>Worksheet 3: My BI Partners (5 min)</vt:lpstr>
      <vt:lpstr>PowerPoint Presentation</vt:lpstr>
      <vt:lpstr>10-Minute Break</vt:lpstr>
      <vt:lpstr>Your BI Activity</vt:lpstr>
      <vt:lpstr>Your BI activities should be…</vt:lpstr>
      <vt:lpstr>Common BI Activities</vt:lpstr>
      <vt:lpstr>Twelve Domains of Public Engagement</vt:lpstr>
      <vt:lpstr>Worksheet 4: My BI Activity (10 min)</vt:lpstr>
      <vt:lpstr>PowerPoint Presentation</vt:lpstr>
      <vt:lpstr>PowerPoint Presentation</vt:lpstr>
      <vt:lpstr>BI Plan</vt:lpstr>
      <vt:lpstr>5 - Your BI Budget</vt:lpstr>
      <vt:lpstr>Key Considerations for BI Budgets</vt:lpstr>
      <vt:lpstr>PowerPoint Presentation</vt:lpstr>
      <vt:lpstr>Evaluating your Broader Impacts</vt:lpstr>
      <vt:lpstr>Why Evaluate Broader Impacts?</vt:lpstr>
      <vt:lpstr>Key Evaluation Questions</vt:lpstr>
      <vt:lpstr>Science Communication Outcomes</vt:lpstr>
      <vt:lpstr>Isotopes in Motion Student Survey</vt:lpstr>
      <vt:lpstr>Worksheet 5: My Evaluation Plan (10 min)</vt:lpstr>
      <vt:lpstr>PowerPoint Presentation</vt:lpstr>
      <vt:lpstr>How to find an evaluator</vt:lpstr>
      <vt:lpstr>Tips for a Great BI Plan </vt:lpstr>
      <vt:lpstr>Two Fantastic BI Resources</vt:lpstr>
      <vt:lpstr>PowerPoint Presentation</vt:lpstr>
      <vt:lpstr>The BI Wizard</vt:lpstr>
      <vt:lpstr>PowerPoint Presentation</vt:lpstr>
      <vt:lpstr>Your BI Consultants</vt:lpstr>
      <vt:lpstr>Wrap Up</vt:lpstr>
      <vt:lpstr>REFERENCES</vt:lpstr>
      <vt:lpstr>REFERENCES</vt:lpstr>
      <vt:lpstr>mainshow</vt:lpstr>
      <vt:lpstr>CERC</vt:lpstr>
      <vt:lpstr>UCP</vt:lpstr>
      <vt:lpstr>UAC</vt:lpstr>
      <vt:lpstr>WHARTON</vt:lpstr>
      <vt:lpstr>CSLCE</vt:lpstr>
      <vt:lpstr>CIT</vt:lpstr>
      <vt:lpstr>NCSUE</vt:lpstr>
      <vt:lpstr>EWSI</vt:lpstr>
      <vt:lpstr>Museum</vt:lpstr>
      <vt:lpstr>CCED</vt:lpstr>
      <vt:lpstr>APUOE</vt:lpstr>
    </vt:vector>
  </TitlesOfParts>
  <Manager/>
  <Company>Michigan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Conceptualizing and Assessing the Broader Impacts of Your Research</dc:title>
  <dc:subject/>
  <dc:creator>Miles McNall</dc:creator>
  <cp:keywords/>
  <dc:description/>
  <cp:lastModifiedBy>Crowgey, Julie</cp:lastModifiedBy>
  <cp:revision>183</cp:revision>
  <cp:lastPrinted>2020-05-16T17:38:26Z</cp:lastPrinted>
  <dcterms:created xsi:type="dcterms:W3CDTF">2020-04-03T13:55:04Z</dcterms:created>
  <dcterms:modified xsi:type="dcterms:W3CDTF">2021-05-10T16:27:01Z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